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3">
  <p:sldMasterIdLst>
    <p:sldMasterId id="2147483660" r:id="rId1"/>
    <p:sldMasterId id="2147483674" r:id="rId2"/>
  </p:sldMasterIdLst>
  <p:notesMasterIdLst>
    <p:notesMasterId r:id="rId27"/>
  </p:notesMasterIdLst>
  <p:handoutMasterIdLst>
    <p:handoutMasterId r:id="rId28"/>
  </p:handoutMasterIdLst>
  <p:sldIdLst>
    <p:sldId id="326" r:id="rId3"/>
    <p:sldId id="415" r:id="rId4"/>
    <p:sldId id="324" r:id="rId5"/>
    <p:sldId id="424" r:id="rId6"/>
    <p:sldId id="441" r:id="rId7"/>
    <p:sldId id="446" r:id="rId8"/>
    <p:sldId id="437" r:id="rId9"/>
    <p:sldId id="438" r:id="rId10"/>
    <p:sldId id="439" r:id="rId11"/>
    <p:sldId id="440" r:id="rId12"/>
    <p:sldId id="425" r:id="rId13"/>
    <p:sldId id="426" r:id="rId14"/>
    <p:sldId id="427" r:id="rId15"/>
    <p:sldId id="433" r:id="rId16"/>
    <p:sldId id="431" r:id="rId17"/>
    <p:sldId id="435" r:id="rId18"/>
    <p:sldId id="434" r:id="rId19"/>
    <p:sldId id="445" r:id="rId20"/>
    <p:sldId id="442" r:id="rId21"/>
    <p:sldId id="447" r:id="rId22"/>
    <p:sldId id="443" r:id="rId23"/>
    <p:sldId id="444" r:id="rId24"/>
    <p:sldId id="405" r:id="rId25"/>
    <p:sldId id="338" r:id="rId26"/>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userDrawn="1">
          <p15:clr>
            <a:srgbClr val="A4A3A4"/>
          </p15:clr>
        </p15:guide>
        <p15:guide id="2" pos="2208"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shaukat.ali" initials="s"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07" autoAdjust="0"/>
    <p:restoredTop sz="84545" autoAdjust="0"/>
  </p:normalViewPr>
  <p:slideViewPr>
    <p:cSldViewPr>
      <p:cViewPr varScale="1">
        <p:scale>
          <a:sx n="58" d="100"/>
          <a:sy n="58" d="100"/>
        </p:scale>
        <p:origin x="1662" y="7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52" d="100"/>
          <a:sy n="52" d="100"/>
        </p:scale>
        <p:origin x="2838" y="96"/>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handoutMaster" Target="handoutMasters/handoutMaster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notesMaster" Target="notesMasters/notesMaster1.xml"/><Relationship Id="rId30" Type="http://schemas.openxmlformats.org/officeDocument/2006/relationships/presProps" Target="presProps.xml"/><Relationship Id="rId8" Type="http://schemas.openxmlformats.org/officeDocument/2006/relationships/slide" Target="slides/slide6.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545253" y="0"/>
            <a:ext cx="2731347" cy="464820"/>
          </a:xfrm>
          <a:prstGeom prst="rect">
            <a:avLst/>
          </a:prstGeom>
        </p:spPr>
        <p:txBody>
          <a:bodyPr vert="horz" lIns="93177" tIns="46589" rIns="93177" bIns="46589" rtlCol="0"/>
          <a:lstStyle>
            <a:lvl1pPr algn="l">
              <a:defRPr sz="1200"/>
            </a:lvl1pPr>
          </a:lstStyle>
          <a:p>
            <a:r>
              <a:rPr lang="en-US" dirty="0" smtClean="0"/>
              <a:t>Strategic Planning of a Business School</a:t>
            </a:r>
            <a:endParaRPr lang="en-US" dirty="0"/>
          </a:p>
        </p:txBody>
      </p:sp>
      <p:sp>
        <p:nvSpPr>
          <p:cNvPr id="3" name="Date Placeholder 2"/>
          <p:cNvSpPr>
            <a:spLocks noGrp="1"/>
          </p:cNvSpPr>
          <p:nvPr>
            <p:ph type="dt" sz="quarter" idx="1"/>
          </p:nvPr>
        </p:nvSpPr>
        <p:spPr>
          <a:xfrm>
            <a:off x="3970938" y="0"/>
            <a:ext cx="2494209" cy="464820"/>
          </a:xfrm>
          <a:prstGeom prst="rect">
            <a:avLst/>
          </a:prstGeom>
        </p:spPr>
        <p:txBody>
          <a:bodyPr vert="horz" lIns="93177" tIns="46589" rIns="93177" bIns="46589" rtlCol="0"/>
          <a:lstStyle>
            <a:lvl1pPr algn="r">
              <a:defRPr sz="1200"/>
            </a:lvl1pPr>
          </a:lstStyle>
          <a:p>
            <a:endParaRPr lang="en-US" dirty="0"/>
          </a:p>
        </p:txBody>
      </p:sp>
      <p:sp>
        <p:nvSpPr>
          <p:cNvPr id="4" name="Footer Placeholder 3"/>
          <p:cNvSpPr>
            <a:spLocks noGrp="1"/>
          </p:cNvSpPr>
          <p:nvPr>
            <p:ph type="ftr" sz="quarter" idx="2"/>
          </p:nvPr>
        </p:nvSpPr>
        <p:spPr>
          <a:xfrm>
            <a:off x="545253" y="8829967"/>
            <a:ext cx="3721947" cy="464820"/>
          </a:xfrm>
          <a:prstGeom prst="rect">
            <a:avLst/>
          </a:prstGeom>
        </p:spPr>
        <p:txBody>
          <a:bodyPr vert="horz" lIns="93177" tIns="46589" rIns="93177" bIns="46589" rtlCol="0" anchor="b"/>
          <a:lstStyle>
            <a:lvl1pPr algn="l">
              <a:defRPr sz="1200"/>
            </a:lvl1pPr>
          </a:lstStyle>
          <a:p>
            <a:r>
              <a:rPr lang="en-US" dirty="0"/>
              <a:t>Professor </a:t>
            </a:r>
            <a:r>
              <a:rPr lang="en-US" dirty="0" err="1"/>
              <a:t>Dr</a:t>
            </a:r>
            <a:r>
              <a:rPr lang="en-US" dirty="0"/>
              <a:t> Syed </a:t>
            </a:r>
            <a:r>
              <a:rPr lang="en-US" dirty="0" err="1"/>
              <a:t>Zahoor</a:t>
            </a:r>
            <a:r>
              <a:rPr lang="en-US" dirty="0"/>
              <a:t> Hassan and </a:t>
            </a:r>
            <a:r>
              <a:rPr lang="en-US" dirty="0" err="1"/>
              <a:t>Dr</a:t>
            </a:r>
            <a:r>
              <a:rPr lang="en-US" dirty="0"/>
              <a:t> Shaukat Ali </a:t>
            </a:r>
            <a:r>
              <a:rPr lang="en-US" dirty="0" smtClean="0"/>
              <a:t>Brah</a:t>
            </a:r>
            <a:endParaRPr lang="en-US" dirty="0"/>
          </a:p>
        </p:txBody>
      </p:sp>
      <p:sp>
        <p:nvSpPr>
          <p:cNvPr id="5" name="Slide Number Placeholder 4"/>
          <p:cNvSpPr>
            <a:spLocks noGrp="1"/>
          </p:cNvSpPr>
          <p:nvPr>
            <p:ph type="sldNum" sz="quarter" idx="3"/>
          </p:nvPr>
        </p:nvSpPr>
        <p:spPr>
          <a:xfrm>
            <a:off x="4419600" y="8829967"/>
            <a:ext cx="2123440" cy="464820"/>
          </a:xfrm>
          <a:prstGeom prst="rect">
            <a:avLst/>
          </a:prstGeom>
        </p:spPr>
        <p:txBody>
          <a:bodyPr vert="horz" lIns="93177" tIns="46589" rIns="93177" bIns="46589" rtlCol="0" anchor="b"/>
          <a:lstStyle>
            <a:lvl1pPr algn="r">
              <a:defRPr sz="1200"/>
            </a:lvl1pPr>
          </a:lstStyle>
          <a:p>
            <a:fld id="{FCBD9515-5359-40B0-AF04-667AFA5E50CE}" type="slidenum">
              <a:rPr lang="en-US" smtClean="0"/>
              <a:pPr/>
              <a:t>‹#›</a:t>
            </a:fld>
            <a:endParaRPr lang="en-US" dirty="0"/>
          </a:p>
        </p:txBody>
      </p:sp>
    </p:spTree>
    <p:extLst>
      <p:ext uri="{BB962C8B-B14F-4D97-AF65-F5344CB8AC3E}">
        <p14:creationId xmlns:p14="http://schemas.microsoft.com/office/powerpoint/2010/main" val="199136971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9F46DEE7-CD0B-42E7-883E-3D531CFC2481}" type="datetimeFigureOut">
              <a:rPr lang="en-US" smtClean="0"/>
              <a:pPr/>
              <a:t>4/25/2017</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13C4F5E7-3CDB-426F-8FD7-7D235EA4073F}" type="slidenum">
              <a:rPr lang="en-US" smtClean="0"/>
              <a:pPr/>
              <a:t>‹#›</a:t>
            </a:fld>
            <a:endParaRPr lang="en-US" dirty="0"/>
          </a:p>
        </p:txBody>
      </p:sp>
    </p:spTree>
    <p:extLst>
      <p:ext uri="{BB962C8B-B14F-4D97-AF65-F5344CB8AC3E}">
        <p14:creationId xmlns:p14="http://schemas.microsoft.com/office/powerpoint/2010/main" val="65607360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3C4F5E7-3CDB-426F-8FD7-7D235EA4073F}" type="slidenum">
              <a:rPr lang="en-US" smtClean="0"/>
              <a:pPr/>
              <a:t>16</a:t>
            </a:fld>
            <a:endParaRPr lang="en-US" dirty="0"/>
          </a:p>
        </p:txBody>
      </p:sp>
    </p:spTree>
    <p:extLst>
      <p:ext uri="{BB962C8B-B14F-4D97-AF65-F5344CB8AC3E}">
        <p14:creationId xmlns:p14="http://schemas.microsoft.com/office/powerpoint/2010/main" val="422295100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3C4F5E7-3CDB-426F-8FD7-7D235EA4073F}" type="slidenum">
              <a:rPr lang="en-US" smtClean="0"/>
              <a:pPr/>
              <a:t>24</a:t>
            </a:fld>
            <a:endParaRPr lang="en-US" dirty="0"/>
          </a:p>
        </p:txBody>
      </p:sp>
    </p:spTree>
    <p:extLst>
      <p:ext uri="{BB962C8B-B14F-4D97-AF65-F5344CB8AC3E}">
        <p14:creationId xmlns:p14="http://schemas.microsoft.com/office/powerpoint/2010/main" val="32475413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0" name="Rectangle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1" name="Rectangle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8" name="Title 7"/>
          <p:cNvSpPr>
            <a:spLocks noGrp="1"/>
          </p:cNvSpPr>
          <p:nvPr>
            <p:ph type="ctrTitle"/>
          </p:nvPr>
        </p:nvSpPr>
        <p:spPr>
          <a:xfrm>
            <a:off x="2362200" y="4038600"/>
            <a:ext cx="6477000" cy="1828800"/>
          </a:xfrm>
        </p:spPr>
        <p:txBody>
          <a:bodyPr anchor="b"/>
          <a:lstStyle>
            <a:lvl1pPr>
              <a:defRPr cap="all" baseline="0"/>
            </a:lvl1pPr>
          </a:lstStyle>
          <a:p>
            <a:r>
              <a:rPr kumimoji="0" lang="en-US" smtClean="0"/>
              <a:t>Click to edit Master title style</a:t>
            </a:r>
            <a:endParaRPr kumimoji="0" lang="en-US"/>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dirty="0" smtClean="0"/>
              <a:t>Click to edit Master subtitle style</a:t>
            </a:r>
            <a:endParaRPr kumimoji="0" lang="en-US" dirty="0"/>
          </a:p>
        </p:txBody>
      </p:sp>
      <p:sp>
        <p:nvSpPr>
          <p:cNvPr id="28" name="Date Placeholder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63CAF141-4EFC-4449-829D-B724113A3DD8}" type="datetimeFigureOut">
              <a:rPr lang="en-US" smtClean="0"/>
              <a:pPr/>
              <a:t>4/25/2017</a:t>
            </a:fld>
            <a:endParaRPr lang="en-US" dirty="0"/>
          </a:p>
        </p:txBody>
      </p:sp>
      <p:sp>
        <p:nvSpPr>
          <p:cNvPr id="17" name="Footer Placeholder 16"/>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3CAF141-4EFC-4449-829D-B724113A3DD8}" type="datetimeFigureOut">
              <a:rPr lang="en-US" smtClean="0"/>
              <a:pPr/>
              <a:t>4/25/2017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BE1186F-99AB-41F3-BC98-0C5C60C3DDF5}"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609600"/>
            <a:ext cx="2057400" cy="55165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609600"/>
            <a:ext cx="5562600" cy="5516564"/>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6553200" y="6248402"/>
            <a:ext cx="2209800" cy="365125"/>
          </a:xfrm>
        </p:spPr>
        <p:txBody>
          <a:bodyPr/>
          <a:lstStyle/>
          <a:p>
            <a:fld id="{63CAF141-4EFC-4449-829D-B724113A3DD8}" type="datetimeFigureOut">
              <a:rPr lang="en-US" smtClean="0"/>
              <a:pPr/>
              <a:t>4/25/2017</a:t>
            </a:fld>
            <a:endParaRPr lang="en-US" dirty="0"/>
          </a:p>
        </p:txBody>
      </p:sp>
      <p:sp>
        <p:nvSpPr>
          <p:cNvPr id="5" name="Footer Placeholder 4"/>
          <p:cNvSpPr>
            <a:spLocks noGrp="1"/>
          </p:cNvSpPr>
          <p:nvPr>
            <p:ph type="ftr" sz="quarter" idx="11"/>
          </p:nvPr>
        </p:nvSpPr>
        <p:spPr>
          <a:xfrm>
            <a:off x="457201" y="6248207"/>
            <a:ext cx="5573483" cy="365125"/>
          </a:xfrm>
        </p:spPr>
        <p:txBody>
          <a:bodyPr/>
          <a:lstStyle/>
          <a:p>
            <a:endParaRPr lang="en-US" dirty="0"/>
          </a:p>
        </p:txBody>
      </p:sp>
      <p:sp>
        <p:nvSpPr>
          <p:cNvPr id="7" name="Rectangle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8" name="Rectangle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9" name="Rectangle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6" name="Slide Number Placeholder 5"/>
          <p:cNvSpPr>
            <a:spLocks noGrp="1"/>
          </p:cNvSpPr>
          <p:nvPr>
            <p:ph type="sldNum" sz="quarter" idx="12"/>
          </p:nvPr>
        </p:nvSpPr>
        <p:spPr>
          <a:xfrm rot="5400000">
            <a:off x="5989638" y="144462"/>
            <a:ext cx="533400" cy="244476"/>
          </a:xfrm>
        </p:spPr>
        <p:txBody>
          <a:bodyPr/>
          <a:lstStyle/>
          <a:p>
            <a:fld id="{EBE1186F-99AB-41F3-BC98-0C5C60C3DDF5}" type="slidenum">
              <a:rPr lang="en-US" smtClean="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ClipArt">
  <p:cSld name="Title, Text and Clip Art">
    <p:spTree>
      <p:nvGrpSpPr>
        <p:cNvPr id="1" name=""/>
        <p:cNvGrpSpPr/>
        <p:nvPr/>
      </p:nvGrpSpPr>
      <p:grpSpPr>
        <a:xfrm>
          <a:off x="0" y="0"/>
          <a:ext cx="0" cy="0"/>
          <a:chOff x="0" y="0"/>
          <a:chExt cx="0" cy="0"/>
        </a:xfrm>
      </p:grpSpPr>
      <p:sp>
        <p:nvSpPr>
          <p:cNvPr id="2" name="Title 1"/>
          <p:cNvSpPr>
            <a:spLocks noGrp="1"/>
          </p:cNvSpPr>
          <p:nvPr>
            <p:ph type="title"/>
          </p:nvPr>
        </p:nvSpPr>
        <p:spPr>
          <a:xfrm>
            <a:off x="1143000" y="228600"/>
            <a:ext cx="77724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1295400" y="19050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Online Image Placeholder 3"/>
          <p:cNvSpPr>
            <a:spLocks noGrp="1"/>
          </p:cNvSpPr>
          <p:nvPr>
            <p:ph type="clipArt" sz="half" idx="2"/>
          </p:nvPr>
        </p:nvSpPr>
        <p:spPr>
          <a:xfrm>
            <a:off x="5257800" y="1905000"/>
            <a:ext cx="3810000" cy="4114800"/>
          </a:xfrm>
        </p:spPr>
        <p:txBody>
          <a:bodyPr/>
          <a:lstStyle/>
          <a:p>
            <a:endParaRPr lang="en-US" dirty="0"/>
          </a:p>
        </p:txBody>
      </p:sp>
      <p:sp>
        <p:nvSpPr>
          <p:cNvPr id="5" name="Date Placeholder 4"/>
          <p:cNvSpPr>
            <a:spLocks noGrp="1"/>
          </p:cNvSpPr>
          <p:nvPr>
            <p:ph type="dt" sz="half" idx="10"/>
          </p:nvPr>
        </p:nvSpPr>
        <p:spPr>
          <a:xfrm>
            <a:off x="1295400" y="6248400"/>
            <a:ext cx="1905000" cy="457200"/>
          </a:xfrm>
        </p:spPr>
        <p:txBody>
          <a:bodyPr/>
          <a:lstStyle>
            <a:lvl1pPr>
              <a:defRPr/>
            </a:lvl1pPr>
          </a:lstStyle>
          <a:p>
            <a:endParaRPr lang="en-US" altLang="en-US" dirty="0"/>
          </a:p>
        </p:txBody>
      </p:sp>
      <p:sp>
        <p:nvSpPr>
          <p:cNvPr id="6" name="Footer Placeholder 5"/>
          <p:cNvSpPr>
            <a:spLocks noGrp="1"/>
          </p:cNvSpPr>
          <p:nvPr>
            <p:ph type="ftr" sz="quarter" idx="11"/>
          </p:nvPr>
        </p:nvSpPr>
        <p:spPr>
          <a:xfrm>
            <a:off x="3733800" y="6248400"/>
            <a:ext cx="2895600" cy="457200"/>
          </a:xfrm>
        </p:spPr>
        <p:txBody>
          <a:bodyPr/>
          <a:lstStyle>
            <a:lvl1pPr>
              <a:defRPr/>
            </a:lvl1pPr>
          </a:lstStyle>
          <a:p>
            <a:endParaRPr lang="en-US" altLang="en-US" dirty="0"/>
          </a:p>
        </p:txBody>
      </p:sp>
      <p:sp>
        <p:nvSpPr>
          <p:cNvPr id="7" name="Slide Number Placeholder 6"/>
          <p:cNvSpPr>
            <a:spLocks noGrp="1"/>
          </p:cNvSpPr>
          <p:nvPr>
            <p:ph type="sldNum" sz="quarter" idx="12"/>
          </p:nvPr>
        </p:nvSpPr>
        <p:spPr>
          <a:xfrm>
            <a:off x="7162800" y="6248400"/>
            <a:ext cx="1905000" cy="457200"/>
          </a:xfrm>
        </p:spPr>
        <p:txBody>
          <a:bodyPr/>
          <a:lstStyle>
            <a:lvl1pPr>
              <a:defRPr/>
            </a:lvl1pPr>
          </a:lstStyle>
          <a:p>
            <a:fld id="{271494D5-17B0-47F4-9E05-E4CC42C28E3B}" type="slidenum">
              <a:rPr lang="en-US" altLang="en-US"/>
              <a:pPr/>
              <a:t>‹#›</a:t>
            </a:fld>
            <a:endParaRPr lang="en-US" altLang="en-US" dirty="0"/>
          </a:p>
        </p:txBody>
      </p:sp>
    </p:spTree>
    <p:extLst>
      <p:ext uri="{BB962C8B-B14F-4D97-AF65-F5344CB8AC3E}">
        <p14:creationId xmlns:p14="http://schemas.microsoft.com/office/powerpoint/2010/main" val="383574511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1A1E31D-5D05-414F-A132-0CB4947E3393}" type="datetimeFigureOut">
              <a:rPr lang="en-US" smtClean="0"/>
              <a:pPr/>
              <a:t>4/25/2017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BE512F4-FB69-4B0E-8D54-37AFB1E6B647}" type="slidenum">
              <a:rPr lang="en-US" smtClean="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1A1E31D-5D05-414F-A132-0CB4947E3393}" type="datetimeFigureOut">
              <a:rPr lang="en-US" smtClean="0"/>
              <a:pPr/>
              <a:t>4/25/2017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BE512F4-FB69-4B0E-8D54-37AFB1E6B647}" type="slidenum">
              <a:rPr lang="en-US" smtClean="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1A1E31D-5D05-414F-A132-0CB4947E3393}" type="datetimeFigureOut">
              <a:rPr lang="en-US" smtClean="0"/>
              <a:pPr/>
              <a:t>4/25/2017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BE512F4-FB69-4B0E-8D54-37AFB1E6B647}" type="slidenum">
              <a:rPr lang="en-US" smtClean="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1A1E31D-5D05-414F-A132-0CB4947E3393}" type="datetimeFigureOut">
              <a:rPr lang="en-US" smtClean="0"/>
              <a:pPr/>
              <a:t>4/25/2017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BE512F4-FB69-4B0E-8D54-37AFB1E6B647}" type="slidenum">
              <a:rPr lang="en-US" smtClean="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1A1E31D-5D05-414F-A132-0CB4947E3393}" type="datetimeFigureOut">
              <a:rPr lang="en-US" smtClean="0"/>
              <a:pPr/>
              <a:t>4/25/2017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0BE512F4-FB69-4B0E-8D54-37AFB1E6B647}" type="slidenum">
              <a:rPr lang="en-US" smtClean="0"/>
              <a:pPr/>
              <a:t>‹#›</a:t>
            </a:fld>
            <a:endParaRPr lang="en-US" dirty="0"/>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1A1E31D-5D05-414F-A132-0CB4947E3393}" type="datetimeFigureOut">
              <a:rPr lang="en-US" smtClean="0"/>
              <a:pPr/>
              <a:t>4/25/2017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0BE512F4-FB69-4B0E-8D54-37AFB1E6B647}" type="slidenum">
              <a:rPr lang="en-US" smtClean="0"/>
              <a:pPr/>
              <a:t>‹#›</a:t>
            </a:fld>
            <a:endParaRPr lang="en-US" dirty="0"/>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1A1E31D-5D05-414F-A132-0CB4947E3393}" type="datetimeFigureOut">
              <a:rPr lang="en-US" smtClean="0"/>
              <a:pPr/>
              <a:t>4/25/2017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0BE512F4-FB69-4B0E-8D54-37AFB1E6B647}"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63CAF141-4EFC-4449-829D-B724113A3DD8}" type="datetimeFigureOut">
              <a:rPr lang="en-US" smtClean="0"/>
              <a:pPr/>
              <a:t>4/25/2017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EBE1186F-99AB-41F3-BC98-0C5C60C3DDF5}" type="slidenum">
              <a:rPr lang="en-US" smtClean="0"/>
              <a:pPr/>
              <a:t>‹#›</a:t>
            </a:fld>
            <a:endParaRPr lang="en-US" dirty="0"/>
          </a:p>
        </p:txBody>
      </p:sp>
      <p:sp>
        <p:nvSpPr>
          <p:cNvPr id="8" name="Content Placeholder 7"/>
          <p:cNvSpPr>
            <a:spLocks noGrp="1"/>
          </p:cNvSpPr>
          <p:nvPr>
            <p:ph sz="quarter" idx="1"/>
          </p:nvPr>
        </p:nvSpPr>
        <p:spPr>
          <a:xfrm>
            <a:off x="612648" y="1600200"/>
            <a:ext cx="8153400" cy="44958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1A1E31D-5D05-414F-A132-0CB4947E3393}" type="datetimeFigureOut">
              <a:rPr lang="en-US" smtClean="0"/>
              <a:pPr/>
              <a:t>4/25/2017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BE512F4-FB69-4B0E-8D54-37AFB1E6B647}" type="slidenum">
              <a:rPr lang="en-US" smtClean="0"/>
              <a:pPr/>
              <a:t>‹#›</a:t>
            </a:fld>
            <a:endParaRPr lang="en-US" dirty="0"/>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1A1E31D-5D05-414F-A132-0CB4947E3393}" type="datetimeFigureOut">
              <a:rPr lang="en-US" smtClean="0"/>
              <a:pPr/>
              <a:t>4/25/2017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BE512F4-FB69-4B0E-8D54-37AFB1E6B647}" type="slidenum">
              <a:rPr lang="en-US" smtClean="0"/>
              <a:pPr/>
              <a:t>‹#›</a:t>
            </a:fld>
            <a:endParaRPr lang="en-US" dirty="0"/>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1A1E31D-5D05-414F-A132-0CB4947E3393}" type="datetimeFigureOut">
              <a:rPr lang="en-US" smtClean="0"/>
              <a:pPr/>
              <a:t>4/25/2017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BE512F4-FB69-4B0E-8D54-37AFB1E6B647}" type="slidenum">
              <a:rPr lang="en-US" smtClean="0"/>
              <a:pPr/>
              <a:t>‹#›</a:t>
            </a:fld>
            <a:endParaRPr lang="en-US" dirty="0"/>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1A1E31D-5D05-414F-A132-0CB4947E3393}" type="datetimeFigureOut">
              <a:rPr lang="en-US" smtClean="0"/>
              <a:pPr/>
              <a:t>4/25/2017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BE512F4-FB69-4B0E-8D54-37AFB1E6B647}"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7" name="Rectangle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8" name="Rectangle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9" name="Rectangle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63CAF141-4EFC-4449-829D-B724113A3DD8}" type="datetimeFigureOut">
              <a:rPr lang="en-US" smtClean="0"/>
              <a:pPr/>
              <a:t>4/25/2017</a:t>
            </a:fld>
            <a:endParaRPr lang="en-US" dirty="0"/>
          </a:p>
        </p:txBody>
      </p:sp>
      <p:sp>
        <p:nvSpPr>
          <p:cNvPr id="13" name="Slide Number Placeholder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EBE1186F-99AB-41F3-BC98-0C5C60C3DDF5}" type="slidenum">
              <a:rPr lang="en-US" smtClean="0"/>
              <a:pPr/>
              <a:t>‹#›</a:t>
            </a:fld>
            <a:endParaRPr lang="en-US" dirty="0"/>
          </a:p>
        </p:txBody>
      </p:sp>
      <p:sp>
        <p:nvSpPr>
          <p:cNvPr id="14" name="Footer Placeholder 13"/>
          <p:cNvSpPr>
            <a:spLocks noGrp="1"/>
          </p:cNvSpPr>
          <p:nvPr>
            <p:ph type="ftr" sz="quarter" idx="12"/>
          </p:nvPr>
        </p:nvSpPr>
        <p:spPr/>
        <p:txBody>
          <a:bodyPr/>
          <a:lstStyle/>
          <a:p>
            <a:pPr algn="l"/>
            <a:r>
              <a:rPr lang="en-US" dirty="0" err="1" smtClean="0"/>
              <a:t>Dr</a:t>
            </a:r>
            <a:r>
              <a:rPr lang="en-US" dirty="0" smtClean="0"/>
              <a:t> Syed </a:t>
            </a:r>
            <a:r>
              <a:rPr lang="en-US" dirty="0" err="1" smtClean="0"/>
              <a:t>Zahoor</a:t>
            </a:r>
            <a:r>
              <a:rPr lang="en-US" dirty="0" smtClean="0"/>
              <a:t> Hassan and </a:t>
            </a:r>
            <a:r>
              <a:rPr lang="en-US" dirty="0" err="1" smtClean="0"/>
              <a:t>Dr</a:t>
            </a:r>
            <a:r>
              <a:rPr lang="en-US" dirty="0" smtClean="0"/>
              <a:t> Shaukat Ali Brah</a:t>
            </a:r>
            <a:endParaRPr lang="en-US" dirty="0"/>
          </a:p>
        </p:txBody>
      </p:sp>
      <p:sp>
        <p:nvSpPr>
          <p:cNvPr id="10" name="Footer Placeholder 13"/>
          <p:cNvSpPr txBox="1">
            <a:spLocks/>
          </p:cNvSpPr>
          <p:nvPr userDrawn="1"/>
        </p:nvSpPr>
        <p:spPr>
          <a:xfrm>
            <a:off x="3581400" y="76200"/>
            <a:ext cx="5421083" cy="365125"/>
          </a:xfrm>
          <a:prstGeom prst="rect">
            <a:avLst/>
          </a:prstGeom>
        </p:spPr>
        <p:txBody>
          <a:bodyPr vert="horz" anchor="ctr"/>
          <a:lstStyle>
            <a:defPPr>
              <a:defRPr lang="en-US"/>
            </a:defPPr>
            <a:lvl1pPr marL="0" algn="r" defTabSz="914400" rtl="0" eaLnBrk="1" latinLnBrk="0" hangingPunct="1">
              <a:defRPr kumimoji="0" sz="1400" kern="1200">
                <a:solidFill>
                  <a:schemeClr val="tx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dirty="0" smtClean="0"/>
              <a:t>Strategic Planning of a Business School</a:t>
            </a:r>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9" name="Content Placeholder 8"/>
          <p:cNvSpPr>
            <a:spLocks noGrp="1"/>
          </p:cNvSpPr>
          <p:nvPr>
            <p:ph sz="quarter" idx="1"/>
          </p:nvPr>
        </p:nvSpPr>
        <p:spPr>
          <a:xfrm>
            <a:off x="609600"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844901"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8" name="Date Placeholder 7"/>
          <p:cNvSpPr>
            <a:spLocks noGrp="1"/>
          </p:cNvSpPr>
          <p:nvPr>
            <p:ph type="dt" sz="half" idx="15"/>
          </p:nvPr>
        </p:nvSpPr>
        <p:spPr/>
        <p:txBody>
          <a:bodyPr rtlCol="0"/>
          <a:lstStyle/>
          <a:p>
            <a:fld id="{63CAF141-4EFC-4449-829D-B724113A3DD8}" type="datetimeFigureOut">
              <a:rPr lang="en-US" smtClean="0"/>
              <a:pPr/>
              <a:t>4/25/2017</a:t>
            </a:fld>
            <a:endParaRPr lang="en-US" dirty="0"/>
          </a:p>
        </p:txBody>
      </p:sp>
      <p:sp>
        <p:nvSpPr>
          <p:cNvPr id="10" name="Slide Number Placeholder 9"/>
          <p:cNvSpPr>
            <a:spLocks noGrp="1"/>
          </p:cNvSpPr>
          <p:nvPr>
            <p:ph type="sldNum" sz="quarter" idx="16"/>
          </p:nvPr>
        </p:nvSpPr>
        <p:spPr/>
        <p:txBody>
          <a:bodyPr rtlCol="0"/>
          <a:lstStyle/>
          <a:p>
            <a:fld id="{EBE1186F-99AB-41F3-BC98-0C5C60C3DDF5}" type="slidenum">
              <a:rPr lang="en-US" smtClean="0"/>
              <a:pPr/>
              <a:t>‹#›</a:t>
            </a:fld>
            <a:endParaRPr lang="en-US" dirty="0"/>
          </a:p>
        </p:txBody>
      </p:sp>
      <p:sp>
        <p:nvSpPr>
          <p:cNvPr id="12" name="Footer Placeholder 11"/>
          <p:cNvSpPr>
            <a:spLocks noGrp="1"/>
          </p:cNvSpPr>
          <p:nvPr>
            <p:ph type="ftr" sz="quarter" idx="17"/>
          </p:nvPr>
        </p:nvSpPr>
        <p:spPr/>
        <p:txBody>
          <a:bodyPr rtlCol="0"/>
          <a:lstStyle/>
          <a:p>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nchor="ctr"/>
          <a:lstStyle>
            <a:lvl1pPr>
              <a:defRPr/>
            </a:lvl1pPr>
          </a:lstStyle>
          <a:p>
            <a:r>
              <a:rPr kumimoji="0" lang="en-US" smtClean="0"/>
              <a:t>Click to edit Master title style</a:t>
            </a:r>
            <a:endParaRPr kumimoji="0" lang="en-US"/>
          </a:p>
        </p:txBody>
      </p:sp>
      <p:sp>
        <p:nvSpPr>
          <p:cNvPr id="11" name="Content Placeholder 10"/>
          <p:cNvSpPr>
            <a:spLocks noGrp="1"/>
          </p:cNvSpPr>
          <p:nvPr>
            <p:ph sz="quarter" idx="2"/>
          </p:nvPr>
        </p:nvSpPr>
        <p:spPr>
          <a:xfrm>
            <a:off x="609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800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5"/>
          </p:nvPr>
        </p:nvSpPr>
        <p:spPr/>
        <p:txBody>
          <a:bodyPr rtlCol="0"/>
          <a:lstStyle/>
          <a:p>
            <a:fld id="{63CAF141-4EFC-4449-829D-B724113A3DD8}" type="datetimeFigureOut">
              <a:rPr lang="en-US" smtClean="0"/>
              <a:pPr/>
              <a:t>4/25/2017</a:t>
            </a:fld>
            <a:endParaRPr lang="en-US" dirty="0"/>
          </a:p>
        </p:txBody>
      </p:sp>
      <p:sp>
        <p:nvSpPr>
          <p:cNvPr id="12" name="Slide Number Placeholder 11"/>
          <p:cNvSpPr>
            <a:spLocks noGrp="1"/>
          </p:cNvSpPr>
          <p:nvPr>
            <p:ph type="sldNum" sz="quarter" idx="16"/>
          </p:nvPr>
        </p:nvSpPr>
        <p:spPr/>
        <p:txBody>
          <a:bodyPr rtlCol="0"/>
          <a:lstStyle/>
          <a:p>
            <a:fld id="{EBE1186F-99AB-41F3-BC98-0C5C60C3DDF5}" type="slidenum">
              <a:rPr lang="en-US" smtClean="0"/>
              <a:pPr/>
              <a:t>‹#›</a:t>
            </a:fld>
            <a:endParaRPr lang="en-US" dirty="0"/>
          </a:p>
        </p:txBody>
      </p:sp>
      <p:sp>
        <p:nvSpPr>
          <p:cNvPr id="14" name="Footer Placeholder 13"/>
          <p:cNvSpPr>
            <a:spLocks noGrp="1"/>
          </p:cNvSpPr>
          <p:nvPr>
            <p:ph type="ftr" sz="quarter" idx="17"/>
          </p:nvPr>
        </p:nvSpPr>
        <p:spPr/>
        <p:txBody>
          <a:bodyPr rtlCol="0"/>
          <a:lstStyle/>
          <a:p>
            <a:endParaRPr lang="en-US" dirty="0"/>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63CAF141-4EFC-4449-829D-B724113A3DD8}" type="datetimeFigureOut">
              <a:rPr lang="en-US" smtClean="0"/>
              <a:pPr/>
              <a:t>4/25/2017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lvl1pPr>
              <a:defRPr>
                <a:solidFill>
                  <a:srgbClr val="FFFFFF"/>
                </a:solidFill>
              </a:defRPr>
            </a:lvl1pPr>
          </a:lstStyle>
          <a:p>
            <a:fld id="{EBE1186F-99AB-41F3-BC98-0C5C60C3DDF5}"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3CAF141-4EFC-4449-829D-B724113A3DD8}" type="datetimeFigureOut">
              <a:rPr lang="en-US" smtClean="0"/>
              <a:pPr/>
              <a:t>4/25/2017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a:xfrm>
            <a:off x="0" y="6248400"/>
            <a:ext cx="533400" cy="381000"/>
          </a:xfrm>
        </p:spPr>
        <p:txBody>
          <a:bodyPr/>
          <a:lstStyle>
            <a:lvl1pPr>
              <a:defRPr>
                <a:solidFill>
                  <a:schemeClr val="tx2"/>
                </a:solidFill>
              </a:defRPr>
            </a:lvl1pPr>
          </a:lstStyle>
          <a:p>
            <a:fld id="{EBE1186F-99AB-41F3-BC98-0C5C60C3DDF5}"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nchor="ctr"/>
          <a:lstStyle>
            <a:lvl1pPr algn="l">
              <a:buNone/>
              <a:defRPr sz="4400" b="0"/>
            </a:lvl1p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63CAF141-4EFC-4449-829D-B724113A3DD8}" type="datetimeFigureOut">
              <a:rPr lang="en-US" smtClean="0"/>
              <a:pPr/>
              <a:t>4/25/2017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lvl1pPr>
              <a:defRPr>
                <a:solidFill>
                  <a:srgbClr val="FFFFFF"/>
                </a:solidFill>
              </a:defRPr>
            </a:lvl1pPr>
          </a:lstStyle>
          <a:p>
            <a:fld id="{EBE1186F-99AB-41F3-BC98-0C5C60C3DDF5}" type="slidenum">
              <a:rPr lang="en-US" smtClean="0"/>
              <a:pPr/>
              <a:t>‹#›</a:t>
            </a:fld>
            <a:endParaRPr lang="en-US" dirty="0"/>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8" name="Rectangle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9" name="Rectangle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0" name="Rectangle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en-US" smtClean="0"/>
              <a:t>Click to edit Master title style</a:t>
            </a:r>
            <a:endParaRPr kumimoji="0" lang="en-US"/>
          </a:p>
        </p:txBody>
      </p:sp>
      <p:sp>
        <p:nvSpPr>
          <p:cNvPr id="11" name="Rectangle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2" name="Date Placeholder 11"/>
          <p:cNvSpPr>
            <a:spLocks noGrp="1"/>
          </p:cNvSpPr>
          <p:nvPr>
            <p:ph type="dt" sz="half" idx="10"/>
          </p:nvPr>
        </p:nvSpPr>
        <p:spPr>
          <a:xfrm>
            <a:off x="6248400" y="6248400"/>
            <a:ext cx="2667000" cy="365125"/>
          </a:xfrm>
        </p:spPr>
        <p:txBody>
          <a:bodyPr rtlCol="0"/>
          <a:lstStyle/>
          <a:p>
            <a:fld id="{63CAF141-4EFC-4449-829D-B724113A3DD8}" type="datetimeFigureOut">
              <a:rPr lang="en-US" smtClean="0"/>
              <a:pPr/>
              <a:t>4/25/2017</a:t>
            </a:fld>
            <a:endParaRPr lang="en-US" dirty="0"/>
          </a:p>
        </p:txBody>
      </p:sp>
      <p:sp>
        <p:nvSpPr>
          <p:cNvPr id="13" name="Slide Number Placeholder 12"/>
          <p:cNvSpPr>
            <a:spLocks noGrp="1"/>
          </p:cNvSpPr>
          <p:nvPr>
            <p:ph type="sldNum" sz="quarter" idx="11"/>
          </p:nvPr>
        </p:nvSpPr>
        <p:spPr>
          <a:xfrm>
            <a:off x="0" y="4667249"/>
            <a:ext cx="1447800" cy="663578"/>
          </a:xfrm>
        </p:spPr>
        <p:txBody>
          <a:bodyPr rtlCol="0"/>
          <a:lstStyle>
            <a:lvl1pPr>
              <a:defRPr sz="2800"/>
            </a:lvl1pPr>
          </a:lstStyle>
          <a:p>
            <a:fld id="{EBE1186F-99AB-41F3-BC98-0C5C60C3DDF5}" type="slidenum">
              <a:rPr lang="en-US" smtClean="0"/>
              <a:pPr/>
              <a:t>‹#›</a:t>
            </a:fld>
            <a:endParaRPr lang="en-US" dirty="0"/>
          </a:p>
        </p:txBody>
      </p:sp>
      <p:sp>
        <p:nvSpPr>
          <p:cNvPr id="14" name="Footer Placeholder 13"/>
          <p:cNvSpPr>
            <a:spLocks noGrp="1"/>
          </p:cNvSpPr>
          <p:nvPr>
            <p:ph type="ftr" sz="quarter" idx="12"/>
          </p:nvPr>
        </p:nvSpPr>
        <p:spPr>
          <a:xfrm>
            <a:off x="1600200" y="6248206"/>
            <a:ext cx="4572000" cy="365125"/>
          </a:xfrm>
        </p:spPr>
        <p:txBody>
          <a:bodyPr rtlCol="0"/>
          <a:lstStyle/>
          <a:p>
            <a:endParaRPr lang="en-US" dirty="0"/>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en-US" dirty="0" smtClean="0"/>
              <a:t>Click icon to add picture</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2">
            <a:lumMod val="20000"/>
            <a:lumOff val="80000"/>
          </a:schemeClr>
        </a:solidFill>
        <a:effectLst/>
      </p:bgPr>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609600" y="228600"/>
            <a:ext cx="8153400" cy="9906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63CAF141-4EFC-4449-829D-B724113A3DD8}" type="datetimeFigureOut">
              <a:rPr lang="en-US" smtClean="0"/>
              <a:pPr/>
              <a:t>4/25/2017</a:t>
            </a:fld>
            <a:endParaRPr lang="en-US" dirty="0"/>
          </a:p>
        </p:txBody>
      </p:sp>
      <p:sp>
        <p:nvSpPr>
          <p:cNvPr id="3" name="Footer Placeholder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endParaRPr lang="en-US" dirty="0"/>
          </a:p>
        </p:txBody>
      </p:sp>
      <p:sp>
        <p:nvSpPr>
          <p:cNvPr id="7" name="Rectangle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8" name="Rectangle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9" name="Rectangle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EBE1186F-99AB-41F3-BC98-0C5C60C3DDF5}"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86" r:id="rId12"/>
  </p:sldLayoutIdLst>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accent2">
            <a:lumMod val="20000"/>
            <a:lumOff val="8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1A1E31D-5D05-414F-A132-0CB4947E3393}" type="datetimeFigureOut">
              <a:rPr lang="en-US" smtClean="0"/>
              <a:pPr/>
              <a:t>4/25/2017</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BE512F4-FB69-4B0E-8D54-37AFB1E6B647}"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idx="1"/>
          </p:nvPr>
        </p:nvSpPr>
        <p:spPr>
          <a:xfrm>
            <a:off x="1371600" y="3432175"/>
            <a:ext cx="7123113" cy="2435225"/>
          </a:xfrm>
        </p:spPr>
        <p:txBody>
          <a:bodyPr>
            <a:normAutofit fontScale="62500" lnSpcReduction="20000"/>
          </a:bodyPr>
          <a:lstStyle/>
          <a:p>
            <a:r>
              <a:rPr lang="en-US" sz="4500" b="1" dirty="0" smtClean="0"/>
              <a:t>Syed Zahoor Hassan, PhD</a:t>
            </a:r>
            <a:br>
              <a:rPr lang="en-US" sz="4500" b="1" dirty="0" smtClean="0"/>
            </a:br>
            <a:r>
              <a:rPr lang="en-US" sz="3800" dirty="0" smtClean="0"/>
              <a:t>Professor, SDSB, LUMS</a:t>
            </a:r>
            <a:br>
              <a:rPr lang="en-US" sz="3800" dirty="0" smtClean="0"/>
            </a:br>
            <a:r>
              <a:rPr lang="en-US" sz="3800" dirty="0" smtClean="0"/>
              <a:t>Former Vice Chancellor LUMS</a:t>
            </a:r>
          </a:p>
          <a:p>
            <a:endParaRPr lang="en-US" sz="3800" dirty="0" smtClean="0"/>
          </a:p>
          <a:p>
            <a:r>
              <a:rPr lang="en-US" sz="4500" b="1" dirty="0" smtClean="0"/>
              <a:t>Shaukat Ali Brah, PhD</a:t>
            </a:r>
            <a:br>
              <a:rPr lang="en-US" sz="4500" b="1" dirty="0" smtClean="0"/>
            </a:br>
            <a:r>
              <a:rPr lang="en-US" sz="3800" dirty="0" smtClean="0"/>
              <a:t>Founding (and Former) Rector KSBL</a:t>
            </a:r>
            <a:br>
              <a:rPr lang="en-US" sz="3800" dirty="0" smtClean="0"/>
            </a:br>
            <a:r>
              <a:rPr lang="en-US" sz="3800" dirty="0" smtClean="0"/>
              <a:t>Former Professor &amp; Dean KSBL, AGU and LUMS</a:t>
            </a:r>
          </a:p>
          <a:p>
            <a:endParaRPr lang="en-US" dirty="0"/>
          </a:p>
        </p:txBody>
      </p:sp>
      <p:sp>
        <p:nvSpPr>
          <p:cNvPr id="4" name="Title 3"/>
          <p:cNvSpPr>
            <a:spLocks noGrp="1"/>
          </p:cNvSpPr>
          <p:nvPr>
            <p:ph type="title"/>
          </p:nvPr>
        </p:nvSpPr>
        <p:spPr/>
        <p:txBody>
          <a:bodyPr>
            <a:normAutofit fontScale="90000"/>
          </a:bodyPr>
          <a:lstStyle/>
          <a:p>
            <a:r>
              <a:rPr lang="en-US" dirty="0"/>
              <a:t>Planning for People, Processes, Priorities and Progress</a:t>
            </a:r>
          </a:p>
        </p:txBody>
      </p:sp>
      <p:sp>
        <p:nvSpPr>
          <p:cNvPr id="8" name="Date Placeholder 1"/>
          <p:cNvSpPr>
            <a:spLocks noGrp="1"/>
          </p:cNvSpPr>
          <p:nvPr>
            <p:ph type="dt" sz="half" idx="10"/>
          </p:nvPr>
        </p:nvSpPr>
        <p:spPr/>
        <p:txBody>
          <a:bodyPr/>
          <a:lstStyle/>
          <a:p>
            <a:r>
              <a:rPr lang="en-US" sz="2400" dirty="0" smtClean="0"/>
              <a:t>April 28-29, 2017</a:t>
            </a:r>
            <a:endParaRPr lang="en-US" sz="2400" dirty="0"/>
          </a:p>
        </p:txBody>
      </p:sp>
    </p:spTree>
    <p:extLst>
      <p:ext uri="{BB962C8B-B14F-4D97-AF65-F5344CB8AC3E}">
        <p14:creationId xmlns:p14="http://schemas.microsoft.com/office/powerpoint/2010/main" val="557006135"/>
      </p:ext>
    </p:extLst>
  </p:cSld>
  <p:clrMapOvr>
    <a:masterClrMapping/>
  </p:clrMapOvr>
  <p:transition>
    <p:dissolv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noFill/>
          <a:ln/>
          <a:effectLst>
            <a:outerShdw dist="53882" dir="2700000" algn="ctr" rotWithShape="0">
              <a:schemeClr val="bg2"/>
            </a:outerShdw>
          </a:effectLst>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normAutofit/>
          </a:bodyPr>
          <a:lstStyle/>
          <a:p>
            <a:r>
              <a:rPr lang="en-US" dirty="0" smtClean="0"/>
              <a:t>Faculty Mix: Teaching Institution</a:t>
            </a:r>
            <a:r>
              <a:rPr lang="en-GB" altLang="en-US" dirty="0" smtClean="0"/>
              <a:t> </a:t>
            </a:r>
            <a:endParaRPr lang="en-GB" altLang="en-US" dirty="0"/>
          </a:p>
        </p:txBody>
      </p:sp>
      <p:sp>
        <p:nvSpPr>
          <p:cNvPr id="19459" name="Rectangle 3"/>
          <p:cNvSpPr>
            <a:spLocks noGrp="1" noChangeArrowheads="1"/>
          </p:cNvSpPr>
          <p:nvPr>
            <p:ph sz="quarter" idx="1"/>
          </p:nvPr>
        </p:nvSpPr>
        <p:spPr>
          <a:xfrm>
            <a:off x="612648" y="1600200"/>
            <a:ext cx="8302752" cy="4495800"/>
          </a:xfrm>
          <a:noFill/>
          <a:ln/>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normAutofit/>
          </a:bodyPr>
          <a:lstStyle/>
          <a:p>
            <a:pPr marL="0" indent="0">
              <a:buNone/>
              <a:tabLst>
                <a:tab pos="5200650" algn="l"/>
              </a:tabLst>
            </a:pPr>
            <a:r>
              <a:rPr lang="en-US" sz="3200" u="sng" dirty="0" smtClean="0">
                <a:solidFill>
                  <a:schemeClr val="accent2">
                    <a:lumMod val="75000"/>
                  </a:schemeClr>
                </a:solidFill>
              </a:rPr>
              <a:t>Faculty Type</a:t>
            </a:r>
            <a:r>
              <a:rPr lang="en-US" sz="3200" dirty="0" smtClean="0">
                <a:solidFill>
                  <a:schemeClr val="accent2">
                    <a:lumMod val="75000"/>
                  </a:schemeClr>
                </a:solidFill>
              </a:rPr>
              <a:t>	</a:t>
            </a:r>
            <a:r>
              <a:rPr lang="en-US" sz="3200" u="sng" dirty="0" smtClean="0">
                <a:solidFill>
                  <a:schemeClr val="accent2">
                    <a:lumMod val="75000"/>
                  </a:schemeClr>
                </a:solidFill>
              </a:rPr>
              <a:t>Percent of Faculty</a:t>
            </a:r>
            <a:endParaRPr lang="en-US" sz="3200" dirty="0" smtClean="0"/>
          </a:p>
          <a:p>
            <a:pPr>
              <a:tabLst>
                <a:tab pos="6400800" algn="l"/>
              </a:tabLst>
            </a:pPr>
            <a:r>
              <a:rPr lang="en-US" sz="3200" dirty="0" smtClean="0"/>
              <a:t>Scholarly Academics 	</a:t>
            </a:r>
            <a:r>
              <a:rPr lang="en-US" sz="3200" dirty="0" smtClean="0">
                <a:sym typeface="Symbol" panose="05050102010706020507" pitchFamily="18" charset="2"/>
              </a:rPr>
              <a:t> 4</a:t>
            </a:r>
            <a:r>
              <a:rPr lang="en-US" sz="3200" dirty="0" smtClean="0"/>
              <a:t>0</a:t>
            </a:r>
            <a:br>
              <a:rPr lang="en-US" sz="3200" dirty="0" smtClean="0"/>
            </a:br>
            <a:r>
              <a:rPr lang="en-US" sz="2800" dirty="0" smtClean="0"/>
              <a:t>(Research or tenure track) </a:t>
            </a:r>
            <a:r>
              <a:rPr lang="en-US" sz="3200" dirty="0" smtClean="0"/>
              <a:t>	</a:t>
            </a:r>
          </a:p>
          <a:p>
            <a:pPr>
              <a:tabLst>
                <a:tab pos="6400800" algn="l"/>
              </a:tabLst>
            </a:pPr>
            <a:r>
              <a:rPr lang="en-US" sz="3200" dirty="0" smtClean="0"/>
              <a:t>Practice </a:t>
            </a:r>
            <a:r>
              <a:rPr lang="en-US" sz="3200" dirty="0"/>
              <a:t>Academics 	</a:t>
            </a:r>
            <a:r>
              <a:rPr lang="en-US" sz="3200" dirty="0">
                <a:sym typeface="Symbol" panose="05050102010706020507" pitchFamily="18" charset="2"/>
              </a:rPr>
              <a:t> </a:t>
            </a:r>
            <a:r>
              <a:rPr lang="en-US" sz="3200" dirty="0" smtClean="0">
                <a:sym typeface="Symbol" panose="05050102010706020507" pitchFamily="18" charset="2"/>
              </a:rPr>
              <a:t>4</a:t>
            </a:r>
            <a:r>
              <a:rPr lang="en-US" sz="3200" dirty="0" smtClean="0"/>
              <a:t>0</a:t>
            </a:r>
            <a:br>
              <a:rPr lang="en-US" sz="3200" dirty="0" smtClean="0"/>
            </a:br>
            <a:r>
              <a:rPr lang="en-US" sz="2800" dirty="0" smtClean="0"/>
              <a:t>(Teaching </a:t>
            </a:r>
            <a:r>
              <a:rPr lang="en-US" sz="2800" dirty="0"/>
              <a:t>track)</a:t>
            </a:r>
          </a:p>
          <a:p>
            <a:pPr>
              <a:tabLst>
                <a:tab pos="6400800" algn="l"/>
              </a:tabLst>
            </a:pPr>
            <a:r>
              <a:rPr lang="en-US" sz="3200" dirty="0"/>
              <a:t>Scholarly/Instructional </a:t>
            </a:r>
            <a:r>
              <a:rPr lang="en-US" sz="3200" dirty="0" smtClean="0"/>
              <a:t>Practitioners	</a:t>
            </a:r>
            <a:r>
              <a:rPr lang="en-US" sz="3200" dirty="0">
                <a:sym typeface="Symbol" panose="05050102010706020507" pitchFamily="18" charset="2"/>
              </a:rPr>
              <a:t></a:t>
            </a:r>
            <a:r>
              <a:rPr lang="en-US" sz="3200" dirty="0"/>
              <a:t> </a:t>
            </a:r>
            <a:r>
              <a:rPr lang="en-US" sz="3200" dirty="0" smtClean="0"/>
              <a:t>20</a:t>
            </a:r>
            <a:br>
              <a:rPr lang="en-US" sz="3200" dirty="0" smtClean="0"/>
            </a:br>
            <a:r>
              <a:rPr lang="en-US" sz="2800" dirty="0" smtClean="0"/>
              <a:t>(Practice </a:t>
            </a:r>
            <a:r>
              <a:rPr lang="en-US" sz="2800" dirty="0"/>
              <a:t>track</a:t>
            </a:r>
            <a:r>
              <a:rPr lang="en-US" sz="2800" dirty="0" smtClean="0"/>
              <a:t>)</a:t>
            </a:r>
            <a:endParaRPr lang="en-US" sz="3200" dirty="0"/>
          </a:p>
        </p:txBody>
      </p:sp>
    </p:spTree>
    <p:extLst>
      <p:ext uri="{BB962C8B-B14F-4D97-AF65-F5344CB8AC3E}">
        <p14:creationId xmlns:p14="http://schemas.microsoft.com/office/powerpoint/2010/main" val="1430387034"/>
      </p:ext>
    </p:extLst>
  </p:cSld>
  <p:clrMapOvr>
    <a:masterClrMapping/>
  </p:clrMapOvr>
  <p:transition>
    <p:dissolv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noFill/>
          <a:ln/>
          <a:effectLst>
            <a:outerShdw dist="53882" dir="2700000" algn="ctr" rotWithShape="0">
              <a:schemeClr val="bg2"/>
            </a:outerShdw>
          </a:effectLst>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normAutofit/>
          </a:bodyPr>
          <a:lstStyle/>
          <a:p>
            <a:r>
              <a:rPr lang="en-US" dirty="0" smtClean="0"/>
              <a:t>Student to Faculty Ratio: Undergrad</a:t>
            </a:r>
            <a:r>
              <a:rPr lang="en-GB" altLang="en-US" dirty="0" smtClean="0"/>
              <a:t> </a:t>
            </a:r>
            <a:endParaRPr lang="en-GB" altLang="en-US" dirty="0"/>
          </a:p>
        </p:txBody>
      </p:sp>
      <p:sp>
        <p:nvSpPr>
          <p:cNvPr id="19459" name="Rectangle 3"/>
          <p:cNvSpPr>
            <a:spLocks noGrp="1" noChangeArrowheads="1"/>
          </p:cNvSpPr>
          <p:nvPr>
            <p:ph sz="quarter" idx="1"/>
          </p:nvPr>
        </p:nvSpPr>
        <p:spPr>
          <a:noFill/>
          <a:ln/>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normAutofit/>
          </a:bodyPr>
          <a:lstStyle/>
          <a:p>
            <a:pPr marL="0" indent="0">
              <a:buNone/>
              <a:tabLst>
                <a:tab pos="4122738" algn="l"/>
              </a:tabLst>
            </a:pPr>
            <a:r>
              <a:rPr lang="en-US" sz="3200" u="sng" dirty="0">
                <a:solidFill>
                  <a:schemeClr val="accent2">
                    <a:lumMod val="75000"/>
                  </a:schemeClr>
                </a:solidFill>
              </a:rPr>
              <a:t>Institution </a:t>
            </a:r>
            <a:r>
              <a:rPr lang="en-US" sz="3200" u="sng" dirty="0" smtClean="0">
                <a:solidFill>
                  <a:schemeClr val="accent2">
                    <a:lumMod val="75000"/>
                  </a:schemeClr>
                </a:solidFill>
              </a:rPr>
              <a:t>Type</a:t>
            </a:r>
            <a:r>
              <a:rPr lang="en-US" sz="3200" dirty="0" smtClean="0">
                <a:solidFill>
                  <a:schemeClr val="accent2">
                    <a:lumMod val="75000"/>
                  </a:schemeClr>
                </a:solidFill>
              </a:rPr>
              <a:t>	</a:t>
            </a:r>
            <a:r>
              <a:rPr lang="en-US" sz="3200" u="sng" dirty="0" smtClean="0">
                <a:solidFill>
                  <a:schemeClr val="accent2">
                    <a:lumMod val="75000"/>
                  </a:schemeClr>
                </a:solidFill>
              </a:rPr>
              <a:t>Student </a:t>
            </a:r>
            <a:r>
              <a:rPr lang="en-US" sz="3200" u="sng" dirty="0">
                <a:solidFill>
                  <a:schemeClr val="accent2">
                    <a:lumMod val="75000"/>
                  </a:schemeClr>
                </a:solidFill>
              </a:rPr>
              <a:t>to Faculty </a:t>
            </a:r>
            <a:r>
              <a:rPr lang="en-US" sz="3200" u="sng" dirty="0" smtClean="0">
                <a:solidFill>
                  <a:schemeClr val="accent2">
                    <a:lumMod val="75000"/>
                  </a:schemeClr>
                </a:solidFill>
              </a:rPr>
              <a:t>Ratio</a:t>
            </a:r>
            <a:r>
              <a:rPr lang="en-US" sz="3200" dirty="0" smtClean="0">
                <a:solidFill>
                  <a:schemeClr val="accent2">
                    <a:lumMod val="75000"/>
                  </a:schemeClr>
                </a:solidFill>
              </a:rPr>
              <a:t/>
            </a:r>
            <a:br>
              <a:rPr lang="en-US" sz="3200" dirty="0" smtClean="0">
                <a:solidFill>
                  <a:schemeClr val="accent2">
                    <a:lumMod val="75000"/>
                  </a:schemeClr>
                </a:solidFill>
              </a:rPr>
            </a:br>
            <a:r>
              <a:rPr lang="en-US" sz="3200" dirty="0" smtClean="0">
                <a:solidFill>
                  <a:schemeClr val="accent2">
                    <a:lumMod val="75000"/>
                  </a:schemeClr>
                </a:solidFill>
              </a:rPr>
              <a:t>	     (Undergraduate)</a:t>
            </a:r>
            <a:endParaRPr lang="en-US" sz="3200" dirty="0" smtClean="0"/>
          </a:p>
          <a:p>
            <a:pPr>
              <a:tabLst>
                <a:tab pos="5719763" algn="l"/>
              </a:tabLst>
            </a:pPr>
            <a:r>
              <a:rPr lang="en-US" sz="3200" dirty="0" smtClean="0"/>
              <a:t>Research intensive institution 	</a:t>
            </a:r>
            <a:r>
              <a:rPr lang="en-US" sz="3200" dirty="0" smtClean="0">
                <a:sym typeface="Symbol" panose="05050102010706020507" pitchFamily="18" charset="2"/>
              </a:rPr>
              <a:t></a:t>
            </a:r>
            <a:r>
              <a:rPr lang="en-US" sz="3200" dirty="0" smtClean="0"/>
              <a:t> 10</a:t>
            </a:r>
          </a:p>
          <a:p>
            <a:pPr>
              <a:tabLst>
                <a:tab pos="5719763" algn="l"/>
              </a:tabLst>
            </a:pPr>
            <a:r>
              <a:rPr lang="en-US" sz="3200" dirty="0" smtClean="0"/>
              <a:t>Research institution	</a:t>
            </a:r>
            <a:r>
              <a:rPr lang="en-US" sz="3200" dirty="0" smtClean="0">
                <a:sym typeface="Symbol" panose="05050102010706020507" pitchFamily="18" charset="2"/>
              </a:rPr>
              <a:t></a:t>
            </a:r>
            <a:r>
              <a:rPr lang="en-US" sz="3200" dirty="0" smtClean="0"/>
              <a:t> 15</a:t>
            </a:r>
            <a:endParaRPr lang="en-US" sz="3200" dirty="0"/>
          </a:p>
          <a:p>
            <a:pPr>
              <a:tabLst>
                <a:tab pos="5719763" algn="l"/>
              </a:tabLst>
            </a:pPr>
            <a:r>
              <a:rPr lang="en-US" sz="3200" dirty="0" smtClean="0"/>
              <a:t>Mixed </a:t>
            </a:r>
            <a:r>
              <a:rPr lang="en-US" sz="3200" dirty="0"/>
              <a:t>institution 	</a:t>
            </a:r>
            <a:r>
              <a:rPr lang="en-US" sz="3200" dirty="0" smtClean="0">
                <a:sym typeface="Symbol" panose="05050102010706020507" pitchFamily="18" charset="2"/>
              </a:rPr>
              <a:t></a:t>
            </a:r>
            <a:r>
              <a:rPr lang="en-US" sz="3200" dirty="0" smtClean="0"/>
              <a:t> 25</a:t>
            </a:r>
            <a:endParaRPr lang="en-US" sz="3200" dirty="0"/>
          </a:p>
          <a:p>
            <a:pPr>
              <a:tabLst>
                <a:tab pos="5719763" algn="l"/>
              </a:tabLst>
            </a:pPr>
            <a:r>
              <a:rPr lang="en-US" sz="3200" dirty="0"/>
              <a:t>Teaching institution	</a:t>
            </a:r>
            <a:r>
              <a:rPr lang="en-US" sz="3200" dirty="0" smtClean="0">
                <a:sym typeface="Symbol" panose="05050102010706020507" pitchFamily="18" charset="2"/>
              </a:rPr>
              <a:t></a:t>
            </a:r>
            <a:r>
              <a:rPr lang="en-US" sz="3200" dirty="0" smtClean="0"/>
              <a:t> 40</a:t>
            </a:r>
          </a:p>
          <a:p>
            <a:pPr>
              <a:tabLst>
                <a:tab pos="5719763" algn="l"/>
              </a:tabLst>
            </a:pPr>
            <a:r>
              <a:rPr lang="en-US" sz="3200" dirty="0"/>
              <a:t>Teaching </a:t>
            </a:r>
            <a:r>
              <a:rPr lang="en-US" sz="3200" dirty="0" smtClean="0"/>
              <a:t>intensive institution</a:t>
            </a:r>
            <a:r>
              <a:rPr lang="en-US" sz="3200" dirty="0"/>
              <a:t>	</a:t>
            </a:r>
            <a:r>
              <a:rPr lang="en-US" sz="3200" dirty="0">
                <a:sym typeface="Symbol" panose="05050102010706020507" pitchFamily="18" charset="2"/>
              </a:rPr>
              <a:t></a:t>
            </a:r>
            <a:r>
              <a:rPr lang="en-US" sz="3200" dirty="0"/>
              <a:t> </a:t>
            </a:r>
            <a:r>
              <a:rPr lang="en-US" sz="3200" dirty="0" smtClean="0"/>
              <a:t>50</a:t>
            </a:r>
            <a:endParaRPr lang="en-US" sz="3200" dirty="0"/>
          </a:p>
        </p:txBody>
      </p:sp>
    </p:spTree>
    <p:extLst>
      <p:ext uri="{BB962C8B-B14F-4D97-AF65-F5344CB8AC3E}">
        <p14:creationId xmlns:p14="http://schemas.microsoft.com/office/powerpoint/2010/main" val="4238358854"/>
      </p:ext>
    </p:extLst>
  </p:cSld>
  <p:clrMapOvr>
    <a:masterClrMapping/>
  </p:clrMapOvr>
  <p:transition>
    <p:dissolv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noFill/>
          <a:ln/>
          <a:effectLst>
            <a:outerShdw dist="53882" dir="2700000" algn="ctr" rotWithShape="0">
              <a:schemeClr val="bg2"/>
            </a:outerShdw>
          </a:effectLst>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normAutofit/>
          </a:bodyPr>
          <a:lstStyle/>
          <a:p>
            <a:r>
              <a:rPr lang="en-US" dirty="0"/>
              <a:t>Student to Faculty </a:t>
            </a:r>
            <a:r>
              <a:rPr lang="en-US" dirty="0" smtClean="0"/>
              <a:t>Ratio: Graduate</a:t>
            </a:r>
            <a:r>
              <a:rPr lang="en-GB" altLang="en-US" dirty="0" smtClean="0"/>
              <a:t> </a:t>
            </a:r>
            <a:endParaRPr lang="en-GB" altLang="en-US" dirty="0"/>
          </a:p>
        </p:txBody>
      </p:sp>
      <p:sp>
        <p:nvSpPr>
          <p:cNvPr id="19459" name="Rectangle 3"/>
          <p:cNvSpPr>
            <a:spLocks noGrp="1" noChangeArrowheads="1"/>
          </p:cNvSpPr>
          <p:nvPr>
            <p:ph sz="quarter" idx="1"/>
          </p:nvPr>
        </p:nvSpPr>
        <p:spPr>
          <a:noFill/>
          <a:ln/>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normAutofit/>
          </a:bodyPr>
          <a:lstStyle/>
          <a:p>
            <a:pPr marL="0" indent="0">
              <a:buNone/>
              <a:tabLst>
                <a:tab pos="4122738" algn="l"/>
              </a:tabLst>
            </a:pPr>
            <a:r>
              <a:rPr lang="en-US" sz="3200" u="sng" dirty="0">
                <a:solidFill>
                  <a:schemeClr val="accent2">
                    <a:lumMod val="75000"/>
                  </a:schemeClr>
                </a:solidFill>
              </a:rPr>
              <a:t>Institution </a:t>
            </a:r>
            <a:r>
              <a:rPr lang="en-US" sz="3200" u="sng" dirty="0" smtClean="0">
                <a:solidFill>
                  <a:schemeClr val="accent2">
                    <a:lumMod val="75000"/>
                  </a:schemeClr>
                </a:solidFill>
              </a:rPr>
              <a:t>Type</a:t>
            </a:r>
            <a:r>
              <a:rPr lang="en-US" sz="3200" dirty="0" smtClean="0">
                <a:solidFill>
                  <a:schemeClr val="accent2">
                    <a:lumMod val="75000"/>
                  </a:schemeClr>
                </a:solidFill>
              </a:rPr>
              <a:t>	</a:t>
            </a:r>
            <a:r>
              <a:rPr lang="en-US" sz="3200" u="sng" dirty="0" smtClean="0">
                <a:solidFill>
                  <a:schemeClr val="accent2">
                    <a:lumMod val="75000"/>
                  </a:schemeClr>
                </a:solidFill>
              </a:rPr>
              <a:t>Student </a:t>
            </a:r>
            <a:r>
              <a:rPr lang="en-US" sz="3200" u="sng" dirty="0">
                <a:solidFill>
                  <a:schemeClr val="accent2">
                    <a:lumMod val="75000"/>
                  </a:schemeClr>
                </a:solidFill>
              </a:rPr>
              <a:t>to Faculty </a:t>
            </a:r>
            <a:r>
              <a:rPr lang="en-US" sz="3200" u="sng" dirty="0" smtClean="0">
                <a:solidFill>
                  <a:schemeClr val="accent2">
                    <a:lumMod val="75000"/>
                  </a:schemeClr>
                </a:solidFill>
              </a:rPr>
              <a:t>Ratio</a:t>
            </a:r>
            <a:r>
              <a:rPr lang="en-US" sz="3200" dirty="0" smtClean="0">
                <a:solidFill>
                  <a:schemeClr val="accent2">
                    <a:lumMod val="75000"/>
                  </a:schemeClr>
                </a:solidFill>
              </a:rPr>
              <a:t/>
            </a:r>
            <a:br>
              <a:rPr lang="en-US" sz="3200" dirty="0" smtClean="0">
                <a:solidFill>
                  <a:schemeClr val="accent2">
                    <a:lumMod val="75000"/>
                  </a:schemeClr>
                </a:solidFill>
              </a:rPr>
            </a:br>
            <a:r>
              <a:rPr lang="en-US" sz="3200" dirty="0" smtClean="0">
                <a:solidFill>
                  <a:schemeClr val="accent2">
                    <a:lumMod val="75000"/>
                  </a:schemeClr>
                </a:solidFill>
              </a:rPr>
              <a:t>	        (Graduate)</a:t>
            </a:r>
            <a:endParaRPr lang="en-US" sz="3200" dirty="0" smtClean="0"/>
          </a:p>
          <a:p>
            <a:pPr>
              <a:tabLst>
                <a:tab pos="5486400" algn="l"/>
              </a:tabLst>
            </a:pPr>
            <a:r>
              <a:rPr lang="en-US" sz="3200" dirty="0" smtClean="0"/>
              <a:t>Research intensive institution 	</a:t>
            </a:r>
            <a:r>
              <a:rPr lang="en-US" sz="3200" dirty="0">
                <a:sym typeface="Symbol" panose="05050102010706020507" pitchFamily="18" charset="2"/>
              </a:rPr>
              <a:t> </a:t>
            </a:r>
            <a:r>
              <a:rPr lang="en-US" sz="3200" dirty="0"/>
              <a:t> </a:t>
            </a:r>
            <a:r>
              <a:rPr lang="en-US" sz="3200" dirty="0" smtClean="0"/>
              <a:t>08</a:t>
            </a:r>
          </a:p>
          <a:p>
            <a:pPr>
              <a:tabLst>
                <a:tab pos="5486400" algn="l"/>
              </a:tabLst>
            </a:pPr>
            <a:r>
              <a:rPr lang="en-US" sz="3200" dirty="0" smtClean="0"/>
              <a:t>Research institution	</a:t>
            </a:r>
            <a:r>
              <a:rPr lang="en-US" sz="3200" dirty="0">
                <a:sym typeface="Symbol" panose="05050102010706020507" pitchFamily="18" charset="2"/>
              </a:rPr>
              <a:t> </a:t>
            </a:r>
            <a:r>
              <a:rPr lang="en-US" sz="3200" dirty="0"/>
              <a:t> </a:t>
            </a:r>
            <a:r>
              <a:rPr lang="en-US" sz="3200" dirty="0" smtClean="0"/>
              <a:t>10</a:t>
            </a:r>
            <a:endParaRPr lang="en-US" sz="3200" dirty="0"/>
          </a:p>
          <a:p>
            <a:pPr>
              <a:tabLst>
                <a:tab pos="5486400" algn="l"/>
              </a:tabLst>
            </a:pPr>
            <a:r>
              <a:rPr lang="en-US" sz="3200" dirty="0" smtClean="0"/>
              <a:t>Mixed </a:t>
            </a:r>
            <a:r>
              <a:rPr lang="en-US" sz="3200" dirty="0"/>
              <a:t>institution 	</a:t>
            </a:r>
            <a:r>
              <a:rPr lang="en-US" sz="3200" dirty="0">
                <a:sym typeface="Symbol" panose="05050102010706020507" pitchFamily="18" charset="2"/>
              </a:rPr>
              <a:t> </a:t>
            </a:r>
            <a:r>
              <a:rPr lang="en-US" sz="3200" dirty="0"/>
              <a:t> </a:t>
            </a:r>
            <a:r>
              <a:rPr lang="en-US" sz="3200" dirty="0" smtClean="0"/>
              <a:t>15</a:t>
            </a:r>
            <a:endParaRPr lang="en-US" sz="3200" dirty="0"/>
          </a:p>
          <a:p>
            <a:pPr>
              <a:tabLst>
                <a:tab pos="5486400" algn="l"/>
              </a:tabLst>
            </a:pPr>
            <a:r>
              <a:rPr lang="en-US" sz="3200" dirty="0"/>
              <a:t>Teaching institution	</a:t>
            </a:r>
            <a:r>
              <a:rPr lang="en-US" sz="3200" dirty="0">
                <a:sym typeface="Symbol" panose="05050102010706020507" pitchFamily="18" charset="2"/>
              </a:rPr>
              <a:t> </a:t>
            </a:r>
            <a:r>
              <a:rPr lang="en-US" sz="3200" dirty="0"/>
              <a:t> </a:t>
            </a:r>
            <a:r>
              <a:rPr lang="en-US" sz="3200" dirty="0" smtClean="0"/>
              <a:t>20</a:t>
            </a:r>
          </a:p>
        </p:txBody>
      </p:sp>
    </p:spTree>
    <p:extLst>
      <p:ext uri="{BB962C8B-B14F-4D97-AF65-F5344CB8AC3E}">
        <p14:creationId xmlns:p14="http://schemas.microsoft.com/office/powerpoint/2010/main" val="2105995734"/>
      </p:ext>
    </p:extLst>
  </p:cSld>
  <p:clrMapOvr>
    <a:masterClrMapping/>
  </p:clrMapOvr>
  <p:transition>
    <p:dissolv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noFill/>
          <a:ln/>
          <a:effectLst>
            <a:outerShdw dist="53882" dir="2700000" algn="ctr" rotWithShape="0">
              <a:schemeClr val="bg2"/>
            </a:outerShdw>
          </a:effectLst>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normAutofit/>
          </a:bodyPr>
          <a:lstStyle/>
          <a:p>
            <a:r>
              <a:rPr lang="en-US" dirty="0" smtClean="0"/>
              <a:t>Faculty Workload</a:t>
            </a:r>
            <a:endParaRPr lang="en-GB" altLang="en-US" dirty="0"/>
          </a:p>
        </p:txBody>
      </p:sp>
      <p:sp>
        <p:nvSpPr>
          <p:cNvPr id="19459" name="Rectangle 3"/>
          <p:cNvSpPr>
            <a:spLocks noGrp="1" noChangeArrowheads="1"/>
          </p:cNvSpPr>
          <p:nvPr>
            <p:ph sz="quarter" idx="1"/>
          </p:nvPr>
        </p:nvSpPr>
        <p:spPr>
          <a:xfrm>
            <a:off x="612648" y="1600200"/>
            <a:ext cx="8302752" cy="4495800"/>
          </a:xfrm>
          <a:noFill/>
          <a:ln/>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normAutofit/>
          </a:bodyPr>
          <a:lstStyle/>
          <a:p>
            <a:pPr marL="0" indent="0">
              <a:buNone/>
              <a:tabLst>
                <a:tab pos="3657600" algn="l"/>
              </a:tabLst>
            </a:pPr>
            <a:r>
              <a:rPr lang="en-US" sz="3200" u="sng" dirty="0" smtClean="0">
                <a:solidFill>
                  <a:schemeClr val="accent2">
                    <a:lumMod val="75000"/>
                  </a:schemeClr>
                </a:solidFill>
              </a:rPr>
              <a:t>Institution Type</a:t>
            </a:r>
            <a:r>
              <a:rPr lang="en-US" sz="3200" dirty="0" smtClean="0">
                <a:solidFill>
                  <a:schemeClr val="accent2">
                    <a:lumMod val="75000"/>
                  </a:schemeClr>
                </a:solidFill>
              </a:rPr>
              <a:t>	</a:t>
            </a:r>
            <a:r>
              <a:rPr lang="en-US" sz="3200" u="sng" dirty="0" smtClean="0">
                <a:solidFill>
                  <a:schemeClr val="accent2">
                    <a:lumMod val="75000"/>
                  </a:schemeClr>
                </a:solidFill>
              </a:rPr>
              <a:t>Average Faculty Workload</a:t>
            </a:r>
            <a:r>
              <a:rPr lang="en-US" sz="3200" dirty="0">
                <a:solidFill>
                  <a:schemeClr val="accent2">
                    <a:lumMod val="75000"/>
                  </a:schemeClr>
                </a:solidFill>
              </a:rPr>
              <a:t/>
            </a:r>
            <a:br>
              <a:rPr lang="en-US" sz="3200" dirty="0">
                <a:solidFill>
                  <a:schemeClr val="accent2">
                    <a:lumMod val="75000"/>
                  </a:schemeClr>
                </a:solidFill>
              </a:rPr>
            </a:br>
            <a:r>
              <a:rPr lang="en-US" sz="3200" dirty="0" smtClean="0">
                <a:solidFill>
                  <a:schemeClr val="accent2">
                    <a:lumMod val="75000"/>
                  </a:schemeClr>
                </a:solidFill>
              </a:rPr>
              <a:t>	      (Credit Hours/Year)</a:t>
            </a:r>
            <a:endParaRPr lang="en-US" sz="3200" dirty="0" smtClean="0"/>
          </a:p>
          <a:p>
            <a:pPr>
              <a:tabLst>
                <a:tab pos="5943600" algn="l"/>
              </a:tabLst>
            </a:pPr>
            <a:r>
              <a:rPr lang="en-US" sz="3200" dirty="0" smtClean="0"/>
              <a:t>Research intensive institution 	</a:t>
            </a:r>
            <a:r>
              <a:rPr lang="en-US" sz="3200" dirty="0" smtClean="0">
                <a:sym typeface="Symbol" panose="05050102010706020507" pitchFamily="18" charset="2"/>
              </a:rPr>
              <a:t></a:t>
            </a:r>
            <a:r>
              <a:rPr lang="en-US" sz="3200" dirty="0" smtClean="0"/>
              <a:t> 09</a:t>
            </a:r>
          </a:p>
          <a:p>
            <a:pPr>
              <a:tabLst>
                <a:tab pos="5943600" algn="l"/>
              </a:tabLst>
            </a:pPr>
            <a:r>
              <a:rPr lang="en-US" sz="3200" dirty="0" smtClean="0"/>
              <a:t>Research institution	</a:t>
            </a:r>
            <a:r>
              <a:rPr lang="en-US" sz="3200" dirty="0" smtClean="0">
                <a:sym typeface="Symbol" panose="05050102010706020507" pitchFamily="18" charset="2"/>
              </a:rPr>
              <a:t></a:t>
            </a:r>
            <a:r>
              <a:rPr lang="en-US" sz="3200" dirty="0" smtClean="0"/>
              <a:t> 12</a:t>
            </a:r>
            <a:endParaRPr lang="en-US" sz="3200" dirty="0"/>
          </a:p>
          <a:p>
            <a:pPr>
              <a:tabLst>
                <a:tab pos="5943600" algn="l"/>
              </a:tabLst>
            </a:pPr>
            <a:r>
              <a:rPr lang="en-US" sz="3200" dirty="0" smtClean="0"/>
              <a:t>Mixed </a:t>
            </a:r>
            <a:r>
              <a:rPr lang="en-US" sz="3200" dirty="0"/>
              <a:t>institution 	</a:t>
            </a:r>
            <a:r>
              <a:rPr lang="en-US" sz="3200" dirty="0" smtClean="0">
                <a:sym typeface="Symbol" panose="05050102010706020507" pitchFamily="18" charset="2"/>
              </a:rPr>
              <a:t></a:t>
            </a:r>
            <a:r>
              <a:rPr lang="en-US" sz="3200" dirty="0" smtClean="0"/>
              <a:t> 18</a:t>
            </a:r>
            <a:endParaRPr lang="en-US" sz="3200" dirty="0"/>
          </a:p>
          <a:p>
            <a:pPr>
              <a:tabLst>
                <a:tab pos="5943600" algn="l"/>
              </a:tabLst>
            </a:pPr>
            <a:r>
              <a:rPr lang="en-US" sz="3200" dirty="0"/>
              <a:t>Teaching institution	</a:t>
            </a:r>
            <a:r>
              <a:rPr lang="en-US" sz="3200" dirty="0" smtClean="0">
                <a:sym typeface="Symbol" panose="05050102010706020507" pitchFamily="18" charset="2"/>
              </a:rPr>
              <a:t></a:t>
            </a:r>
            <a:r>
              <a:rPr lang="en-US" sz="3200" dirty="0" smtClean="0"/>
              <a:t> 24</a:t>
            </a:r>
          </a:p>
          <a:p>
            <a:pPr>
              <a:tabLst>
                <a:tab pos="5943600" algn="l"/>
              </a:tabLst>
            </a:pPr>
            <a:r>
              <a:rPr lang="en-US" sz="3200" dirty="0"/>
              <a:t>Teaching intensive institution	</a:t>
            </a:r>
            <a:r>
              <a:rPr lang="en-US" sz="3200" dirty="0" smtClean="0">
                <a:sym typeface="Symbol" panose="05050102010706020507" pitchFamily="18" charset="2"/>
              </a:rPr>
              <a:t></a:t>
            </a:r>
            <a:r>
              <a:rPr lang="en-US" sz="3200" dirty="0" smtClean="0"/>
              <a:t> 36</a:t>
            </a:r>
            <a:endParaRPr lang="en-US" sz="3200" dirty="0"/>
          </a:p>
        </p:txBody>
      </p:sp>
    </p:spTree>
    <p:extLst>
      <p:ext uri="{BB962C8B-B14F-4D97-AF65-F5344CB8AC3E}">
        <p14:creationId xmlns:p14="http://schemas.microsoft.com/office/powerpoint/2010/main" val="1505923302"/>
      </p:ext>
    </p:extLst>
  </p:cSld>
  <p:clrMapOvr>
    <a:masterClrMapping/>
  </p:clrMapOvr>
  <p:transition>
    <p:dissolv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noFill/>
          <a:ln/>
          <a:effectLst>
            <a:outerShdw dist="53882" dir="2700000" algn="ctr" rotWithShape="0">
              <a:schemeClr val="bg2"/>
            </a:outerShdw>
          </a:effectLst>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normAutofit/>
          </a:bodyPr>
          <a:lstStyle/>
          <a:p>
            <a:r>
              <a:rPr lang="en-US" dirty="0" smtClean="0"/>
              <a:t>Faculty Size: Mixed Institution</a:t>
            </a:r>
            <a:r>
              <a:rPr lang="en-GB" altLang="en-US" dirty="0" smtClean="0"/>
              <a:t> </a:t>
            </a:r>
            <a:endParaRPr lang="en-GB" altLang="en-US" dirty="0"/>
          </a:p>
        </p:txBody>
      </p:sp>
      <p:graphicFrame>
        <p:nvGraphicFramePr>
          <p:cNvPr id="2" name="Table 1"/>
          <p:cNvGraphicFramePr>
            <a:graphicFrameLocks noGrp="1"/>
          </p:cNvGraphicFramePr>
          <p:nvPr/>
        </p:nvGraphicFramePr>
        <p:xfrm>
          <a:off x="774855" y="1600200"/>
          <a:ext cx="8216743" cy="4302120"/>
        </p:xfrm>
        <a:graphic>
          <a:graphicData uri="http://schemas.openxmlformats.org/drawingml/2006/table">
            <a:tbl>
              <a:tblPr firstRow="1" bandRow="1">
                <a:tableStyleId>{21E4AEA4-8DFA-4A89-87EB-49C32662AFE0}</a:tableStyleId>
              </a:tblPr>
              <a:tblGrid>
                <a:gridCol w="1753623"/>
                <a:gridCol w="1292624"/>
                <a:gridCol w="1292624"/>
                <a:gridCol w="1292624"/>
                <a:gridCol w="1292624"/>
                <a:gridCol w="1292624"/>
              </a:tblGrid>
              <a:tr h="482770">
                <a:tc>
                  <a:txBody>
                    <a:bodyPr/>
                    <a:lstStyle/>
                    <a:p>
                      <a:pPr algn="ctr"/>
                      <a:endParaRPr lang="en-US" sz="2800" b="0" dirty="0">
                        <a:latin typeface="+mj-lt"/>
                      </a:endParaRPr>
                    </a:p>
                  </a:txBody>
                  <a:tcPr anchor="ctr"/>
                </a:tc>
                <a:tc>
                  <a:txBody>
                    <a:bodyPr/>
                    <a:lstStyle/>
                    <a:p>
                      <a:pPr algn="ctr"/>
                      <a:r>
                        <a:rPr lang="en-US" sz="2800" b="0" dirty="0" smtClean="0">
                          <a:latin typeface="+mj-lt"/>
                        </a:rPr>
                        <a:t>Year 1</a:t>
                      </a:r>
                      <a:endParaRPr lang="en-US" sz="2800" b="0" dirty="0">
                        <a:latin typeface="+mj-lt"/>
                      </a:endParaRPr>
                    </a:p>
                  </a:txBody>
                  <a:tcPr anchor="ctr"/>
                </a:tc>
                <a:tc>
                  <a:txBody>
                    <a:bodyPr/>
                    <a:lstStyle/>
                    <a:p>
                      <a:pPr algn="ctr"/>
                      <a:r>
                        <a:rPr kumimoji="0" lang="en-US" sz="2800" b="0" kern="1200" dirty="0" smtClean="0">
                          <a:solidFill>
                            <a:schemeClr val="lt1"/>
                          </a:solidFill>
                          <a:latin typeface="+mn-lt"/>
                          <a:ea typeface="+mn-ea"/>
                          <a:cs typeface="+mn-cs"/>
                        </a:rPr>
                        <a:t>Year </a:t>
                      </a:r>
                      <a:r>
                        <a:rPr lang="en-US" sz="2800" b="0" dirty="0" smtClean="0">
                          <a:latin typeface="+mj-lt"/>
                        </a:rPr>
                        <a:t>2</a:t>
                      </a:r>
                      <a:endParaRPr lang="en-US" sz="2800" b="0" dirty="0">
                        <a:latin typeface="+mj-lt"/>
                      </a:endParaRPr>
                    </a:p>
                  </a:txBody>
                  <a:tcPr anchor="ctr"/>
                </a:tc>
                <a:tc>
                  <a:txBody>
                    <a:bodyPr/>
                    <a:lstStyle/>
                    <a:p>
                      <a:pPr algn="ctr"/>
                      <a:r>
                        <a:rPr kumimoji="0" lang="en-US" sz="2800" b="0" kern="1200" dirty="0" smtClean="0">
                          <a:solidFill>
                            <a:schemeClr val="lt1"/>
                          </a:solidFill>
                          <a:latin typeface="+mn-lt"/>
                          <a:ea typeface="+mn-ea"/>
                          <a:cs typeface="+mn-cs"/>
                        </a:rPr>
                        <a:t>Year</a:t>
                      </a:r>
                      <a:r>
                        <a:rPr lang="en-US" sz="2800" b="0" dirty="0" smtClean="0">
                          <a:latin typeface="+mj-lt"/>
                        </a:rPr>
                        <a:t> 3</a:t>
                      </a:r>
                      <a:endParaRPr lang="en-US" sz="2800" b="0" dirty="0">
                        <a:latin typeface="+mj-lt"/>
                      </a:endParaRPr>
                    </a:p>
                  </a:txBody>
                  <a:tcPr anchor="ctr"/>
                </a:tc>
                <a:tc>
                  <a:txBody>
                    <a:bodyPr/>
                    <a:lstStyle/>
                    <a:p>
                      <a:pPr algn="ctr"/>
                      <a:r>
                        <a:rPr kumimoji="0" lang="en-US" sz="2800" b="0" kern="1200" dirty="0" smtClean="0">
                          <a:solidFill>
                            <a:schemeClr val="lt1"/>
                          </a:solidFill>
                          <a:latin typeface="+mn-lt"/>
                          <a:ea typeface="+mn-ea"/>
                          <a:cs typeface="+mn-cs"/>
                        </a:rPr>
                        <a:t>Year</a:t>
                      </a:r>
                      <a:r>
                        <a:rPr lang="en-US" sz="2800" b="0" dirty="0" smtClean="0">
                          <a:latin typeface="+mj-lt"/>
                        </a:rPr>
                        <a:t> 4</a:t>
                      </a:r>
                      <a:endParaRPr lang="en-US" sz="2800" b="0" dirty="0">
                        <a:latin typeface="+mj-lt"/>
                      </a:endParaRPr>
                    </a:p>
                  </a:txBody>
                  <a:tcPr anchor="ctr"/>
                </a:tc>
                <a:tc>
                  <a:txBody>
                    <a:bodyPr/>
                    <a:lstStyle/>
                    <a:p>
                      <a:pPr algn="ctr"/>
                      <a:r>
                        <a:rPr lang="en-US" sz="2800" b="0" dirty="0" smtClean="0">
                          <a:latin typeface="+mj-lt"/>
                        </a:rPr>
                        <a:t>Total</a:t>
                      </a:r>
                      <a:endParaRPr lang="en-US" sz="2800" b="0" dirty="0">
                        <a:latin typeface="+mj-lt"/>
                      </a:endParaRPr>
                    </a:p>
                  </a:txBody>
                  <a:tcPr anchor="ctr"/>
                </a:tc>
              </a:tr>
              <a:tr h="493232">
                <a:tc>
                  <a:txBody>
                    <a:bodyPr/>
                    <a:lstStyle/>
                    <a:p>
                      <a:r>
                        <a:rPr lang="en-US" sz="1800" dirty="0" smtClean="0"/>
                        <a:t>No of Students</a:t>
                      </a:r>
                      <a:endParaRPr lang="en-US" sz="1800" dirty="0"/>
                    </a:p>
                  </a:txBody>
                  <a:tcPr anchor="ctr"/>
                </a:tc>
                <a:tc>
                  <a:txBody>
                    <a:bodyPr/>
                    <a:lstStyle/>
                    <a:p>
                      <a:pPr algn="ctr"/>
                      <a:r>
                        <a:rPr lang="en-US" sz="2800" dirty="0" smtClean="0"/>
                        <a:t>250</a:t>
                      </a:r>
                      <a:endParaRPr lang="en-US" sz="2800" dirty="0"/>
                    </a:p>
                  </a:txBody>
                  <a:tcPr anchor="ctr"/>
                </a:tc>
                <a:tc>
                  <a:txBody>
                    <a:bodyPr/>
                    <a:lstStyle/>
                    <a:p>
                      <a:pPr algn="ctr"/>
                      <a:r>
                        <a:rPr lang="en-US" sz="2800" dirty="0" smtClean="0"/>
                        <a:t>220</a:t>
                      </a:r>
                      <a:endParaRPr lang="en-US" sz="2800" dirty="0"/>
                    </a:p>
                  </a:txBody>
                  <a:tcPr anchor="ctr"/>
                </a:tc>
                <a:tc>
                  <a:txBody>
                    <a:bodyPr/>
                    <a:lstStyle/>
                    <a:p>
                      <a:pPr algn="ctr"/>
                      <a:r>
                        <a:rPr lang="en-US" sz="2800" dirty="0" smtClean="0"/>
                        <a:t>210</a:t>
                      </a:r>
                      <a:endParaRPr lang="en-US" sz="2800" dirty="0"/>
                    </a:p>
                  </a:txBody>
                  <a:tcPr anchor="ctr"/>
                </a:tc>
                <a:tc>
                  <a:txBody>
                    <a:bodyPr/>
                    <a:lstStyle/>
                    <a:p>
                      <a:pPr algn="ctr"/>
                      <a:r>
                        <a:rPr lang="en-US" sz="2800" dirty="0" smtClean="0"/>
                        <a:t>200</a:t>
                      </a:r>
                      <a:endParaRPr lang="en-US" sz="2800" dirty="0"/>
                    </a:p>
                  </a:txBody>
                  <a:tcPr anchor="ctr"/>
                </a:tc>
                <a:tc>
                  <a:txBody>
                    <a:bodyPr/>
                    <a:lstStyle/>
                    <a:p>
                      <a:pPr algn="ctr"/>
                      <a:r>
                        <a:rPr lang="en-US" sz="2800" dirty="0" smtClean="0"/>
                        <a:t>880</a:t>
                      </a:r>
                      <a:endParaRPr lang="en-US" sz="2800" dirty="0"/>
                    </a:p>
                  </a:txBody>
                  <a:tcPr anchor="ctr"/>
                </a:tc>
              </a:tr>
              <a:tr h="653160">
                <a:tc>
                  <a:txBody>
                    <a:bodyPr/>
                    <a:lstStyle/>
                    <a:p>
                      <a:r>
                        <a:rPr lang="en-US" sz="1800" dirty="0" smtClean="0"/>
                        <a:t>Average Credit Hours/Student</a:t>
                      </a:r>
                      <a:endParaRPr lang="en-US" sz="1800" dirty="0"/>
                    </a:p>
                  </a:txBody>
                  <a:tcPr anchor="ctr"/>
                </a:tc>
                <a:tc>
                  <a:txBody>
                    <a:bodyPr/>
                    <a:lstStyle/>
                    <a:p>
                      <a:pPr algn="ctr"/>
                      <a:r>
                        <a:rPr lang="en-US" sz="2800" dirty="0" smtClean="0"/>
                        <a:t>36</a:t>
                      </a:r>
                      <a:endParaRPr lang="en-US" sz="2800" dirty="0"/>
                    </a:p>
                  </a:txBody>
                  <a:tcPr anchor="ctr"/>
                </a:tc>
                <a:tc>
                  <a:txBody>
                    <a:bodyPr/>
                    <a:lstStyle/>
                    <a:p>
                      <a:pPr algn="ctr"/>
                      <a:r>
                        <a:rPr lang="en-US" sz="2800" dirty="0" smtClean="0"/>
                        <a:t>36</a:t>
                      </a:r>
                      <a:endParaRPr lang="en-US" sz="2800" dirty="0"/>
                    </a:p>
                  </a:txBody>
                  <a:tcPr anchor="ctr"/>
                </a:tc>
                <a:tc>
                  <a:txBody>
                    <a:bodyPr/>
                    <a:lstStyle/>
                    <a:p>
                      <a:pPr algn="ctr"/>
                      <a:r>
                        <a:rPr lang="en-US" sz="2800" dirty="0" smtClean="0"/>
                        <a:t>33</a:t>
                      </a:r>
                      <a:endParaRPr lang="en-US" sz="2800" dirty="0"/>
                    </a:p>
                  </a:txBody>
                  <a:tcPr anchor="ctr"/>
                </a:tc>
                <a:tc>
                  <a:txBody>
                    <a:bodyPr/>
                    <a:lstStyle/>
                    <a:p>
                      <a:pPr algn="ctr"/>
                      <a:r>
                        <a:rPr lang="en-US" sz="2800" dirty="0" smtClean="0"/>
                        <a:t>33</a:t>
                      </a:r>
                      <a:endParaRPr lang="en-US" sz="2800" dirty="0"/>
                    </a:p>
                  </a:txBody>
                  <a:tcPr anchor="ctr"/>
                </a:tc>
                <a:tc>
                  <a:txBody>
                    <a:bodyPr/>
                    <a:lstStyle/>
                    <a:p>
                      <a:pPr algn="ctr"/>
                      <a:r>
                        <a:rPr lang="en-US" sz="2800" dirty="0" smtClean="0"/>
                        <a:t>138</a:t>
                      </a:r>
                      <a:endParaRPr lang="en-US" sz="2800" dirty="0"/>
                    </a:p>
                  </a:txBody>
                  <a:tcPr anchor="ctr"/>
                </a:tc>
              </a:tr>
              <a:tr h="65316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smtClean="0"/>
                        <a:t>Ave Credit Hours (Business School)</a:t>
                      </a:r>
                    </a:p>
                  </a:txBody>
                  <a:tcPr anchor="ctr"/>
                </a:tc>
                <a:tc>
                  <a:txBody>
                    <a:bodyPr/>
                    <a:lstStyle/>
                    <a:p>
                      <a:pPr algn="ctr"/>
                      <a:r>
                        <a:rPr lang="en-US" sz="2800" dirty="0" smtClean="0"/>
                        <a:t>18</a:t>
                      </a:r>
                      <a:endParaRPr lang="en-US" sz="2800" dirty="0"/>
                    </a:p>
                  </a:txBody>
                  <a:tcPr anchor="ctr"/>
                </a:tc>
                <a:tc>
                  <a:txBody>
                    <a:bodyPr/>
                    <a:lstStyle/>
                    <a:p>
                      <a:pPr algn="ctr"/>
                      <a:r>
                        <a:rPr lang="en-US" sz="2800" dirty="0" smtClean="0"/>
                        <a:t>21</a:t>
                      </a:r>
                      <a:endParaRPr lang="en-US" sz="2800" dirty="0"/>
                    </a:p>
                  </a:txBody>
                  <a:tcPr anchor="ctr"/>
                </a:tc>
                <a:tc>
                  <a:txBody>
                    <a:bodyPr/>
                    <a:lstStyle/>
                    <a:p>
                      <a:pPr algn="ctr"/>
                      <a:r>
                        <a:rPr lang="en-US" sz="2800" dirty="0" smtClean="0"/>
                        <a:t>24</a:t>
                      </a:r>
                      <a:endParaRPr lang="en-US" sz="2800" dirty="0"/>
                    </a:p>
                  </a:txBody>
                  <a:tcPr anchor="ctr"/>
                </a:tc>
                <a:tc>
                  <a:txBody>
                    <a:bodyPr/>
                    <a:lstStyle/>
                    <a:p>
                      <a:pPr algn="ctr"/>
                      <a:r>
                        <a:rPr lang="en-US" sz="2800" dirty="0" smtClean="0"/>
                        <a:t>27</a:t>
                      </a:r>
                      <a:endParaRPr lang="en-US" sz="2800" dirty="0"/>
                    </a:p>
                  </a:txBody>
                  <a:tcPr anchor="ctr"/>
                </a:tc>
                <a:tc>
                  <a:txBody>
                    <a:bodyPr/>
                    <a:lstStyle/>
                    <a:p>
                      <a:pPr algn="ctr"/>
                      <a:r>
                        <a:rPr lang="en-US" sz="2800" dirty="0" smtClean="0"/>
                        <a:t>90</a:t>
                      </a:r>
                      <a:endParaRPr lang="en-US" sz="2800" dirty="0"/>
                    </a:p>
                  </a:txBody>
                  <a:tcPr anchor="ctr"/>
                </a:tc>
              </a:tr>
              <a:tr h="653160">
                <a:tc>
                  <a:txBody>
                    <a:bodyPr/>
                    <a:lstStyle/>
                    <a:p>
                      <a:r>
                        <a:rPr lang="en-US" sz="1800" dirty="0" smtClean="0"/>
                        <a:t>FTE Students (Business School)</a:t>
                      </a:r>
                      <a:endParaRPr lang="en-US" sz="1800" dirty="0"/>
                    </a:p>
                  </a:txBody>
                  <a:tcPr anchor="ctr"/>
                </a:tc>
                <a:tc>
                  <a:txBody>
                    <a:bodyPr/>
                    <a:lstStyle/>
                    <a:p>
                      <a:pPr algn="ctr"/>
                      <a:r>
                        <a:rPr lang="en-US" sz="2800" dirty="0" smtClean="0"/>
                        <a:t>125</a:t>
                      </a:r>
                      <a:endParaRPr lang="en-US" sz="2800" dirty="0"/>
                    </a:p>
                  </a:txBody>
                  <a:tcPr anchor="ctr"/>
                </a:tc>
                <a:tc>
                  <a:txBody>
                    <a:bodyPr/>
                    <a:lstStyle/>
                    <a:p>
                      <a:pPr algn="ctr"/>
                      <a:r>
                        <a:rPr lang="en-US" sz="2800" dirty="0" smtClean="0"/>
                        <a:t>128</a:t>
                      </a:r>
                      <a:endParaRPr lang="en-US" sz="2800" dirty="0"/>
                    </a:p>
                  </a:txBody>
                  <a:tcPr anchor="ctr"/>
                </a:tc>
                <a:tc>
                  <a:txBody>
                    <a:bodyPr/>
                    <a:lstStyle/>
                    <a:p>
                      <a:pPr algn="ctr"/>
                      <a:r>
                        <a:rPr lang="en-US" sz="2800" dirty="0" smtClean="0"/>
                        <a:t>153</a:t>
                      </a:r>
                      <a:endParaRPr lang="en-US" sz="2800" dirty="0"/>
                    </a:p>
                  </a:txBody>
                  <a:tcPr anchor="ctr"/>
                </a:tc>
                <a:tc>
                  <a:txBody>
                    <a:bodyPr/>
                    <a:lstStyle/>
                    <a:p>
                      <a:pPr algn="ctr"/>
                      <a:r>
                        <a:rPr lang="en-US" sz="2800" dirty="0" smtClean="0"/>
                        <a:t>164</a:t>
                      </a:r>
                      <a:endParaRPr lang="en-US" sz="2800" dirty="0"/>
                    </a:p>
                  </a:txBody>
                  <a:tcPr anchor="ctr"/>
                </a:tc>
                <a:tc>
                  <a:txBody>
                    <a:bodyPr/>
                    <a:lstStyle/>
                    <a:p>
                      <a:pPr algn="ctr"/>
                      <a:r>
                        <a:rPr lang="en-US" sz="2800" dirty="0" smtClean="0"/>
                        <a:t>570</a:t>
                      </a:r>
                      <a:endParaRPr lang="en-US" sz="2800" dirty="0"/>
                    </a:p>
                  </a:txBody>
                  <a:tcPr anchor="ctr"/>
                </a:tc>
              </a:tr>
              <a:tr h="65316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smtClean="0"/>
                        <a:t>FTE Students (Other Schools)</a:t>
                      </a:r>
                    </a:p>
                  </a:txBody>
                  <a:tcPr anchor="ctr"/>
                </a:tc>
                <a:tc>
                  <a:txBody>
                    <a:bodyPr/>
                    <a:lstStyle/>
                    <a:p>
                      <a:pPr algn="ctr"/>
                      <a:r>
                        <a:rPr lang="en-US" sz="2800" dirty="0" smtClean="0"/>
                        <a:t>125</a:t>
                      </a:r>
                      <a:endParaRPr lang="en-US" sz="2800" dirty="0"/>
                    </a:p>
                  </a:txBody>
                  <a:tcPr anchor="ctr"/>
                </a:tc>
                <a:tc>
                  <a:txBody>
                    <a:bodyPr/>
                    <a:lstStyle/>
                    <a:p>
                      <a:pPr algn="ctr"/>
                      <a:r>
                        <a:rPr lang="en-US" sz="2800" dirty="0" smtClean="0"/>
                        <a:t>122</a:t>
                      </a:r>
                      <a:endParaRPr lang="en-US" sz="2800" dirty="0"/>
                    </a:p>
                  </a:txBody>
                  <a:tcPr anchor="ctr"/>
                </a:tc>
                <a:tc>
                  <a:txBody>
                    <a:bodyPr/>
                    <a:lstStyle/>
                    <a:p>
                      <a:pPr algn="ctr"/>
                      <a:r>
                        <a:rPr lang="en-US" sz="2800" dirty="0" smtClean="0"/>
                        <a:t>47</a:t>
                      </a:r>
                      <a:endParaRPr lang="en-US" sz="2800" dirty="0"/>
                    </a:p>
                  </a:txBody>
                  <a:tcPr anchor="ctr"/>
                </a:tc>
                <a:tc>
                  <a:txBody>
                    <a:bodyPr/>
                    <a:lstStyle/>
                    <a:p>
                      <a:pPr algn="ctr"/>
                      <a:r>
                        <a:rPr lang="en-US" sz="2800" dirty="0" smtClean="0"/>
                        <a:t>36</a:t>
                      </a:r>
                      <a:endParaRPr lang="en-US" sz="2800" dirty="0"/>
                    </a:p>
                  </a:txBody>
                  <a:tcPr anchor="ctr"/>
                </a:tc>
                <a:tc>
                  <a:txBody>
                    <a:bodyPr/>
                    <a:lstStyle/>
                    <a:p>
                      <a:pPr algn="ctr"/>
                      <a:r>
                        <a:rPr lang="en-US" sz="2800" dirty="0" smtClean="0"/>
                        <a:t>330</a:t>
                      </a:r>
                      <a:endParaRPr lang="en-US" sz="2800" dirty="0"/>
                    </a:p>
                  </a:txBody>
                  <a:tcPr anchor="ctr"/>
                </a:tc>
              </a:tr>
              <a:tr h="65316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smtClean="0"/>
                        <a:t>FTE Faculty (Business School)</a:t>
                      </a:r>
                    </a:p>
                  </a:txBody>
                  <a:tcPr anchor="ctr"/>
                </a:tc>
                <a:tc>
                  <a:txBody>
                    <a:bodyPr/>
                    <a:lstStyle/>
                    <a:p>
                      <a:pPr algn="ctr"/>
                      <a:r>
                        <a:rPr lang="en-US" sz="2800" dirty="0" smtClean="0"/>
                        <a:t>10</a:t>
                      </a:r>
                      <a:endParaRPr lang="en-US" sz="2800" dirty="0"/>
                    </a:p>
                  </a:txBody>
                  <a:tcPr anchor="ctr"/>
                </a:tc>
                <a:tc>
                  <a:txBody>
                    <a:bodyPr/>
                    <a:lstStyle/>
                    <a:p>
                      <a:pPr algn="ctr"/>
                      <a:r>
                        <a:rPr lang="en-US" sz="2800" dirty="0" smtClean="0"/>
                        <a:t>10</a:t>
                      </a:r>
                      <a:endParaRPr lang="en-US" sz="2800" dirty="0"/>
                    </a:p>
                  </a:txBody>
                  <a:tcPr anchor="ctr"/>
                </a:tc>
                <a:tc>
                  <a:txBody>
                    <a:bodyPr/>
                    <a:lstStyle/>
                    <a:p>
                      <a:pPr algn="ctr"/>
                      <a:r>
                        <a:rPr lang="en-US" sz="2800" dirty="0" smtClean="0"/>
                        <a:t>8</a:t>
                      </a:r>
                      <a:endParaRPr lang="en-US" sz="2800" dirty="0"/>
                    </a:p>
                  </a:txBody>
                  <a:tcPr anchor="ctr"/>
                </a:tc>
                <a:tc>
                  <a:txBody>
                    <a:bodyPr/>
                    <a:lstStyle/>
                    <a:p>
                      <a:pPr algn="ctr"/>
                      <a:r>
                        <a:rPr lang="en-US" sz="2800" dirty="0" smtClean="0"/>
                        <a:t>8</a:t>
                      </a:r>
                      <a:endParaRPr lang="en-US" sz="2800" dirty="0"/>
                    </a:p>
                  </a:txBody>
                  <a:tcPr anchor="ctr"/>
                </a:tc>
                <a:tc>
                  <a:txBody>
                    <a:bodyPr/>
                    <a:lstStyle/>
                    <a:p>
                      <a:pPr algn="ctr"/>
                      <a:r>
                        <a:rPr lang="en-US" sz="2800" dirty="0" smtClean="0"/>
                        <a:t>36</a:t>
                      </a:r>
                      <a:endParaRPr lang="en-US" sz="2800" dirty="0"/>
                    </a:p>
                  </a:txBody>
                  <a:tcPr anchor="ctr"/>
                </a:tc>
              </a:tr>
            </a:tbl>
          </a:graphicData>
        </a:graphic>
      </p:graphicFrame>
      <p:sp>
        <p:nvSpPr>
          <p:cNvPr id="4" name="TextBox 3"/>
          <p:cNvSpPr txBox="1"/>
          <p:nvPr/>
        </p:nvSpPr>
        <p:spPr>
          <a:xfrm>
            <a:off x="774857" y="6172200"/>
            <a:ext cx="8216743" cy="646331"/>
          </a:xfrm>
          <a:prstGeom prst="rect">
            <a:avLst/>
          </a:prstGeom>
          <a:solidFill>
            <a:schemeClr val="accent1">
              <a:lumMod val="60000"/>
              <a:lumOff val="40000"/>
            </a:schemeClr>
          </a:solidFill>
        </p:spPr>
        <p:txBody>
          <a:bodyPr wrap="square" rtlCol="0">
            <a:spAutoFit/>
          </a:bodyPr>
          <a:lstStyle/>
          <a:p>
            <a:r>
              <a:rPr lang="en-US" dirty="0"/>
              <a:t>FTE Student </a:t>
            </a:r>
            <a:r>
              <a:rPr lang="en-US" dirty="0" smtClean="0"/>
              <a:t>= ∑ </a:t>
            </a:r>
            <a:r>
              <a:rPr lang="en-US" u="sng" dirty="0" smtClean="0"/>
              <a:t>(</a:t>
            </a:r>
            <a:r>
              <a:rPr lang="en-US" u="sng" dirty="0"/>
              <a:t>Number of </a:t>
            </a:r>
            <a:r>
              <a:rPr lang="en-US" u="sng" dirty="0" smtClean="0"/>
              <a:t>Students Enrolled </a:t>
            </a:r>
            <a:r>
              <a:rPr lang="en-US" u="sng" dirty="0"/>
              <a:t>in a </a:t>
            </a:r>
            <a:r>
              <a:rPr lang="en-US" u="sng" dirty="0" smtClean="0"/>
              <a:t>Course </a:t>
            </a:r>
            <a:r>
              <a:rPr lang="en-US" u="sng" dirty="0" err="1"/>
              <a:t>i</a:t>
            </a:r>
            <a:r>
              <a:rPr lang="en-US" u="sng" dirty="0"/>
              <a:t>) x (Credit </a:t>
            </a:r>
            <a:r>
              <a:rPr lang="en-US" u="sng" dirty="0" smtClean="0"/>
              <a:t>Hours </a:t>
            </a:r>
            <a:r>
              <a:rPr lang="en-US" u="sng" dirty="0"/>
              <a:t>of </a:t>
            </a:r>
            <a:r>
              <a:rPr lang="en-US" u="sng" dirty="0" smtClean="0"/>
              <a:t>Course </a:t>
            </a:r>
            <a:r>
              <a:rPr lang="en-US" u="sng" dirty="0" err="1"/>
              <a:t>i</a:t>
            </a:r>
            <a:r>
              <a:rPr lang="en-US" u="sng" dirty="0"/>
              <a:t>)</a:t>
            </a:r>
            <a:r>
              <a:rPr lang="en-US" dirty="0"/>
              <a:t/>
            </a:r>
            <a:br>
              <a:rPr lang="en-US" dirty="0"/>
            </a:br>
            <a:r>
              <a:rPr lang="en-US" dirty="0" smtClean="0"/>
              <a:t>			Credit Hours of </a:t>
            </a:r>
            <a:r>
              <a:rPr lang="en-US" dirty="0"/>
              <a:t>a </a:t>
            </a:r>
            <a:r>
              <a:rPr lang="en-US" dirty="0" smtClean="0"/>
              <a:t>Full-Time Student </a:t>
            </a:r>
            <a:endParaRPr lang="en-US" dirty="0"/>
          </a:p>
        </p:txBody>
      </p:sp>
    </p:spTree>
    <p:extLst>
      <p:ext uri="{BB962C8B-B14F-4D97-AF65-F5344CB8AC3E}">
        <p14:creationId xmlns:p14="http://schemas.microsoft.com/office/powerpoint/2010/main" val="2490319167"/>
      </p:ext>
    </p:extLst>
  </p:cSld>
  <p:clrMapOvr>
    <a:masterClrMapping/>
  </p:clrMapOvr>
  <p:transition>
    <p:dissolv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noFill/>
          <a:ln/>
          <a:effectLst>
            <a:outerShdw dist="53882" dir="2700000" algn="ctr" rotWithShape="0">
              <a:schemeClr val="bg2"/>
            </a:outerShdw>
          </a:effectLst>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normAutofit/>
          </a:bodyPr>
          <a:lstStyle/>
          <a:p>
            <a:r>
              <a:rPr lang="en-US" dirty="0" smtClean="0"/>
              <a:t>Faculty Size: Mixed Institution</a:t>
            </a:r>
            <a:r>
              <a:rPr lang="en-GB" altLang="en-US" dirty="0" smtClean="0"/>
              <a:t> </a:t>
            </a:r>
            <a:endParaRPr lang="en-GB" altLang="en-US" dirty="0"/>
          </a:p>
        </p:txBody>
      </p:sp>
      <p:graphicFrame>
        <p:nvGraphicFramePr>
          <p:cNvPr id="2" name="Table 1"/>
          <p:cNvGraphicFramePr>
            <a:graphicFrameLocks noGrp="1"/>
          </p:cNvGraphicFramePr>
          <p:nvPr>
            <p:extLst>
              <p:ext uri="{D42A27DB-BD31-4B8C-83A1-F6EECF244321}">
                <p14:modId xmlns:p14="http://schemas.microsoft.com/office/powerpoint/2010/main" val="1874288989"/>
              </p:ext>
            </p:extLst>
          </p:nvPr>
        </p:nvGraphicFramePr>
        <p:xfrm>
          <a:off x="608240" y="1600200"/>
          <a:ext cx="8383360" cy="4815840"/>
        </p:xfrm>
        <a:graphic>
          <a:graphicData uri="http://schemas.openxmlformats.org/drawingml/2006/table">
            <a:tbl>
              <a:tblPr firstRow="1" bandRow="1">
                <a:tableStyleId>{21E4AEA4-8DFA-4A89-87EB-49C32662AFE0}</a:tableStyleId>
              </a:tblPr>
              <a:tblGrid>
                <a:gridCol w="1920240"/>
                <a:gridCol w="1292624"/>
                <a:gridCol w="1292624"/>
                <a:gridCol w="1292624"/>
                <a:gridCol w="1292624"/>
                <a:gridCol w="1292624"/>
              </a:tblGrid>
              <a:tr h="482770">
                <a:tc>
                  <a:txBody>
                    <a:bodyPr/>
                    <a:lstStyle/>
                    <a:p>
                      <a:pPr algn="ctr"/>
                      <a:endParaRPr lang="en-US" sz="2800" b="0" dirty="0">
                        <a:latin typeface="+mj-lt"/>
                      </a:endParaRPr>
                    </a:p>
                  </a:txBody>
                  <a:tcPr anchor="ctr"/>
                </a:tc>
                <a:tc>
                  <a:txBody>
                    <a:bodyPr/>
                    <a:lstStyle/>
                    <a:p>
                      <a:pPr algn="ctr"/>
                      <a:r>
                        <a:rPr lang="en-US" sz="2800" b="0" dirty="0" smtClean="0">
                          <a:latin typeface="+mj-lt"/>
                        </a:rPr>
                        <a:t>Year 5</a:t>
                      </a:r>
                      <a:br>
                        <a:rPr lang="en-US" sz="2800" b="0" dirty="0" smtClean="0">
                          <a:latin typeface="+mj-lt"/>
                        </a:rPr>
                      </a:br>
                      <a:r>
                        <a:rPr lang="en-US" sz="1800" b="0" dirty="0" smtClean="0">
                          <a:latin typeface="+mj-lt"/>
                        </a:rPr>
                        <a:t>(Full-Time)</a:t>
                      </a:r>
                      <a:endParaRPr lang="en-US" sz="1800" b="0" dirty="0">
                        <a:latin typeface="+mj-lt"/>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0" kern="1200" dirty="0" smtClean="0">
                          <a:solidFill>
                            <a:schemeClr val="lt1"/>
                          </a:solidFill>
                          <a:latin typeface="+mn-lt"/>
                          <a:ea typeface="+mn-ea"/>
                          <a:cs typeface="+mn-cs"/>
                        </a:rPr>
                        <a:t>Year 5</a:t>
                      </a:r>
                      <a:r>
                        <a:rPr kumimoji="0" lang="en-US" sz="4000" b="0" kern="1200" dirty="0" smtClean="0">
                          <a:solidFill>
                            <a:schemeClr val="lt1"/>
                          </a:solidFill>
                          <a:latin typeface="+mn-lt"/>
                          <a:ea typeface="+mn-ea"/>
                          <a:cs typeface="+mn-cs"/>
                        </a:rPr>
                        <a:t/>
                      </a:r>
                      <a:br>
                        <a:rPr kumimoji="0" lang="en-US" sz="4000" b="0" kern="1200" dirty="0" smtClean="0">
                          <a:solidFill>
                            <a:schemeClr val="lt1"/>
                          </a:solidFill>
                          <a:latin typeface="+mn-lt"/>
                          <a:ea typeface="+mn-ea"/>
                          <a:cs typeface="+mn-cs"/>
                        </a:rPr>
                      </a:br>
                      <a:r>
                        <a:rPr kumimoji="0" lang="en-US" sz="1800" b="0" kern="1200" dirty="0" smtClean="0">
                          <a:solidFill>
                            <a:schemeClr val="lt1"/>
                          </a:solidFill>
                          <a:latin typeface="+mn-lt"/>
                          <a:ea typeface="+mn-ea"/>
                          <a:cs typeface="+mn-cs"/>
                        </a:rPr>
                        <a:t>(Part-Time)</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0" kern="1200" dirty="0" smtClean="0">
                          <a:solidFill>
                            <a:schemeClr val="lt1"/>
                          </a:solidFill>
                          <a:latin typeface="+mn-lt"/>
                          <a:ea typeface="+mn-ea"/>
                          <a:cs typeface="+mn-cs"/>
                        </a:rPr>
                        <a:t>Year</a:t>
                      </a:r>
                      <a:r>
                        <a:rPr lang="en-US" sz="2800" b="0" dirty="0" smtClean="0">
                          <a:latin typeface="+mj-lt"/>
                        </a:rPr>
                        <a:t> 6</a:t>
                      </a:r>
                      <a:r>
                        <a:rPr kumimoji="0" lang="en-US" sz="4000" b="0" kern="1200" dirty="0" smtClean="0">
                          <a:solidFill>
                            <a:schemeClr val="lt1"/>
                          </a:solidFill>
                          <a:latin typeface="+mn-lt"/>
                          <a:ea typeface="+mn-ea"/>
                          <a:cs typeface="+mn-cs"/>
                        </a:rPr>
                        <a:t/>
                      </a:r>
                      <a:br>
                        <a:rPr kumimoji="0" lang="en-US" sz="4000" b="0" kern="1200" dirty="0" smtClean="0">
                          <a:solidFill>
                            <a:schemeClr val="lt1"/>
                          </a:solidFill>
                          <a:latin typeface="+mn-lt"/>
                          <a:ea typeface="+mn-ea"/>
                          <a:cs typeface="+mn-cs"/>
                        </a:rPr>
                      </a:br>
                      <a:r>
                        <a:rPr kumimoji="0" lang="en-US" sz="1800" b="0" kern="1200" dirty="0" smtClean="0">
                          <a:solidFill>
                            <a:schemeClr val="lt1"/>
                          </a:solidFill>
                          <a:latin typeface="+mn-lt"/>
                          <a:ea typeface="+mn-ea"/>
                          <a:cs typeface="+mn-cs"/>
                        </a:rPr>
                        <a:t>(Full-Time)</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0" kern="1200" dirty="0" smtClean="0">
                          <a:solidFill>
                            <a:schemeClr val="lt1"/>
                          </a:solidFill>
                          <a:latin typeface="+mn-lt"/>
                          <a:ea typeface="+mn-ea"/>
                          <a:cs typeface="+mn-cs"/>
                        </a:rPr>
                        <a:t>Year</a:t>
                      </a:r>
                      <a:r>
                        <a:rPr lang="en-US" sz="2800" b="0" dirty="0" smtClean="0">
                          <a:latin typeface="+mj-lt"/>
                        </a:rPr>
                        <a:t> 6</a:t>
                      </a:r>
                      <a:r>
                        <a:rPr kumimoji="0" lang="en-US" sz="4000" b="0" kern="1200" dirty="0" smtClean="0">
                          <a:solidFill>
                            <a:schemeClr val="lt1"/>
                          </a:solidFill>
                          <a:latin typeface="+mn-lt"/>
                          <a:ea typeface="+mn-ea"/>
                          <a:cs typeface="+mn-cs"/>
                        </a:rPr>
                        <a:t/>
                      </a:r>
                      <a:br>
                        <a:rPr kumimoji="0" lang="en-US" sz="4000" b="0" kern="1200" dirty="0" smtClean="0">
                          <a:solidFill>
                            <a:schemeClr val="lt1"/>
                          </a:solidFill>
                          <a:latin typeface="+mn-lt"/>
                          <a:ea typeface="+mn-ea"/>
                          <a:cs typeface="+mn-cs"/>
                        </a:rPr>
                      </a:br>
                      <a:r>
                        <a:rPr kumimoji="0" lang="en-US" sz="1800" b="0" kern="1200" dirty="0" smtClean="0">
                          <a:solidFill>
                            <a:schemeClr val="lt1"/>
                          </a:solidFill>
                          <a:latin typeface="+mn-lt"/>
                          <a:ea typeface="+mn-ea"/>
                          <a:cs typeface="+mn-cs"/>
                        </a:rPr>
                        <a:t>(Part-Time)</a:t>
                      </a:r>
                    </a:p>
                  </a:txBody>
                  <a:tcPr anchor="ctr"/>
                </a:tc>
                <a:tc>
                  <a:txBody>
                    <a:bodyPr/>
                    <a:lstStyle/>
                    <a:p>
                      <a:pPr algn="ctr"/>
                      <a:r>
                        <a:rPr lang="en-US" sz="2800" b="0" dirty="0" smtClean="0">
                          <a:latin typeface="+mj-lt"/>
                        </a:rPr>
                        <a:t>Total</a:t>
                      </a:r>
                      <a:endParaRPr lang="en-US" sz="2800" b="0" dirty="0">
                        <a:latin typeface="+mj-lt"/>
                      </a:endParaRPr>
                    </a:p>
                  </a:txBody>
                  <a:tcPr anchor="ctr"/>
                </a:tc>
              </a:tr>
              <a:tr h="493232">
                <a:tc>
                  <a:txBody>
                    <a:bodyPr/>
                    <a:lstStyle/>
                    <a:p>
                      <a:r>
                        <a:rPr lang="en-US" sz="2000" dirty="0" smtClean="0"/>
                        <a:t>No of Students</a:t>
                      </a:r>
                      <a:endParaRPr lang="en-US" sz="2000" dirty="0"/>
                    </a:p>
                  </a:txBody>
                  <a:tcPr anchor="ctr"/>
                </a:tc>
                <a:tc>
                  <a:txBody>
                    <a:bodyPr/>
                    <a:lstStyle/>
                    <a:p>
                      <a:pPr algn="ctr"/>
                      <a:r>
                        <a:rPr lang="en-US" sz="2800" dirty="0" smtClean="0"/>
                        <a:t>50</a:t>
                      </a:r>
                      <a:endParaRPr lang="en-US" sz="2800" dirty="0"/>
                    </a:p>
                  </a:txBody>
                  <a:tcPr anchor="ctr"/>
                </a:tc>
                <a:tc>
                  <a:txBody>
                    <a:bodyPr/>
                    <a:lstStyle/>
                    <a:p>
                      <a:pPr algn="ctr"/>
                      <a:r>
                        <a:rPr lang="en-US" sz="2800" dirty="0" smtClean="0"/>
                        <a:t>100</a:t>
                      </a:r>
                      <a:endParaRPr lang="en-US" sz="2800" dirty="0"/>
                    </a:p>
                  </a:txBody>
                  <a:tcPr anchor="ctr"/>
                </a:tc>
                <a:tc>
                  <a:txBody>
                    <a:bodyPr/>
                    <a:lstStyle/>
                    <a:p>
                      <a:pPr algn="ctr"/>
                      <a:r>
                        <a:rPr lang="en-US" sz="2800" dirty="0" smtClean="0"/>
                        <a:t>45</a:t>
                      </a:r>
                      <a:endParaRPr lang="en-US" sz="2800" dirty="0"/>
                    </a:p>
                  </a:txBody>
                  <a:tcPr anchor="ctr"/>
                </a:tc>
                <a:tc>
                  <a:txBody>
                    <a:bodyPr/>
                    <a:lstStyle/>
                    <a:p>
                      <a:pPr algn="ctr"/>
                      <a:r>
                        <a:rPr lang="en-US" sz="2800" dirty="0" smtClean="0"/>
                        <a:t>80</a:t>
                      </a:r>
                      <a:endParaRPr lang="en-US" sz="2800" dirty="0"/>
                    </a:p>
                  </a:txBody>
                  <a:tcPr anchor="ctr"/>
                </a:tc>
                <a:tc>
                  <a:txBody>
                    <a:bodyPr/>
                    <a:lstStyle/>
                    <a:p>
                      <a:pPr algn="ctr"/>
                      <a:r>
                        <a:rPr lang="en-US" sz="2800" dirty="0" smtClean="0"/>
                        <a:t>275</a:t>
                      </a:r>
                      <a:endParaRPr lang="en-US" sz="2800" dirty="0"/>
                    </a:p>
                  </a:txBody>
                  <a:tcPr anchor="ctr"/>
                </a:tc>
              </a:tr>
              <a:tr h="653160">
                <a:tc>
                  <a:txBody>
                    <a:bodyPr/>
                    <a:lstStyle/>
                    <a:p>
                      <a:r>
                        <a:rPr lang="en-US" sz="2000" dirty="0" smtClean="0"/>
                        <a:t>Average Credit Hours/Student</a:t>
                      </a:r>
                      <a:endParaRPr lang="en-US" sz="2000" dirty="0"/>
                    </a:p>
                  </a:txBody>
                  <a:tcPr anchor="ctr"/>
                </a:tc>
                <a:tc>
                  <a:txBody>
                    <a:bodyPr/>
                    <a:lstStyle/>
                    <a:p>
                      <a:pPr algn="ctr"/>
                      <a:r>
                        <a:rPr lang="en-US" sz="2800" dirty="0" smtClean="0"/>
                        <a:t>30</a:t>
                      </a:r>
                      <a:endParaRPr lang="en-US" sz="2800" dirty="0"/>
                    </a:p>
                  </a:txBody>
                  <a:tcPr anchor="ctr"/>
                </a:tc>
                <a:tc>
                  <a:txBody>
                    <a:bodyPr/>
                    <a:lstStyle/>
                    <a:p>
                      <a:pPr algn="ctr"/>
                      <a:r>
                        <a:rPr lang="en-US" sz="2800" dirty="0" smtClean="0"/>
                        <a:t>18</a:t>
                      </a:r>
                      <a:endParaRPr lang="en-US" sz="2800" dirty="0"/>
                    </a:p>
                  </a:txBody>
                  <a:tcPr anchor="ctr"/>
                </a:tc>
                <a:tc>
                  <a:txBody>
                    <a:bodyPr/>
                    <a:lstStyle/>
                    <a:p>
                      <a:pPr algn="ctr"/>
                      <a:r>
                        <a:rPr lang="en-US" sz="2800" dirty="0" smtClean="0"/>
                        <a:t>30</a:t>
                      </a:r>
                      <a:endParaRPr lang="en-US" sz="2800" dirty="0"/>
                    </a:p>
                  </a:txBody>
                  <a:tcPr anchor="ctr"/>
                </a:tc>
                <a:tc>
                  <a:txBody>
                    <a:bodyPr/>
                    <a:lstStyle/>
                    <a:p>
                      <a:pPr algn="ctr"/>
                      <a:r>
                        <a:rPr lang="en-US" sz="2800" dirty="0" smtClean="0"/>
                        <a:t>18</a:t>
                      </a:r>
                      <a:endParaRPr lang="en-US" sz="2800" dirty="0"/>
                    </a:p>
                  </a:txBody>
                  <a:tcPr anchor="ctr"/>
                </a:tc>
                <a:tc>
                  <a:txBody>
                    <a:bodyPr/>
                    <a:lstStyle/>
                    <a:p>
                      <a:pPr algn="ctr"/>
                      <a:r>
                        <a:rPr lang="en-US" sz="2800" dirty="0" smtClean="0"/>
                        <a:t>60</a:t>
                      </a:r>
                      <a:endParaRPr lang="en-US" sz="2800" dirty="0"/>
                    </a:p>
                  </a:txBody>
                  <a:tcPr anchor="ctr"/>
                </a:tc>
              </a:tr>
              <a:tr h="65316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dirty="0" smtClean="0"/>
                        <a:t>Ave Credit Hours (Business School)</a:t>
                      </a:r>
                    </a:p>
                  </a:txBody>
                  <a:tcPr anchor="ctr"/>
                </a:tc>
                <a:tc>
                  <a:txBody>
                    <a:bodyPr/>
                    <a:lstStyle/>
                    <a:p>
                      <a:pPr algn="ctr"/>
                      <a:r>
                        <a:rPr lang="en-US" sz="2800" dirty="0" smtClean="0"/>
                        <a:t>27</a:t>
                      </a:r>
                      <a:endParaRPr lang="en-US" sz="2800" dirty="0"/>
                    </a:p>
                  </a:txBody>
                  <a:tcPr anchor="ctr"/>
                </a:tc>
                <a:tc>
                  <a:txBody>
                    <a:bodyPr/>
                    <a:lstStyle/>
                    <a:p>
                      <a:pPr algn="ctr"/>
                      <a:r>
                        <a:rPr lang="en-US" sz="2800" dirty="0" smtClean="0"/>
                        <a:t>15</a:t>
                      </a:r>
                      <a:endParaRPr lang="en-US" sz="2800" dirty="0"/>
                    </a:p>
                  </a:txBody>
                  <a:tcPr anchor="ctr"/>
                </a:tc>
                <a:tc>
                  <a:txBody>
                    <a:bodyPr/>
                    <a:lstStyle/>
                    <a:p>
                      <a:pPr algn="ctr"/>
                      <a:r>
                        <a:rPr lang="en-US" sz="2800" dirty="0" smtClean="0"/>
                        <a:t>30</a:t>
                      </a:r>
                      <a:endParaRPr lang="en-US" sz="2800" dirty="0"/>
                    </a:p>
                  </a:txBody>
                  <a:tcPr anchor="ctr"/>
                </a:tc>
                <a:tc>
                  <a:txBody>
                    <a:bodyPr/>
                    <a:lstStyle/>
                    <a:p>
                      <a:pPr algn="ctr"/>
                      <a:r>
                        <a:rPr lang="en-US" sz="2800" dirty="0" smtClean="0"/>
                        <a:t>18</a:t>
                      </a:r>
                      <a:endParaRPr lang="en-US" sz="2800" dirty="0"/>
                    </a:p>
                  </a:txBody>
                  <a:tcPr anchor="ctr"/>
                </a:tc>
                <a:tc>
                  <a:txBody>
                    <a:bodyPr/>
                    <a:lstStyle/>
                    <a:p>
                      <a:pPr algn="ctr"/>
                      <a:r>
                        <a:rPr lang="en-US" sz="2800" dirty="0" smtClean="0"/>
                        <a:t>54</a:t>
                      </a:r>
                      <a:endParaRPr lang="en-US" sz="2800" dirty="0"/>
                    </a:p>
                  </a:txBody>
                  <a:tcPr anchor="ctr"/>
                </a:tc>
              </a:tr>
              <a:tr h="653160">
                <a:tc>
                  <a:txBody>
                    <a:bodyPr/>
                    <a:lstStyle/>
                    <a:p>
                      <a:r>
                        <a:rPr lang="en-US" sz="2000" dirty="0" smtClean="0"/>
                        <a:t>FTE Students (Business School)</a:t>
                      </a:r>
                      <a:endParaRPr lang="en-US" sz="2000" dirty="0"/>
                    </a:p>
                  </a:txBody>
                  <a:tcPr anchor="ctr"/>
                </a:tc>
                <a:tc>
                  <a:txBody>
                    <a:bodyPr/>
                    <a:lstStyle/>
                    <a:p>
                      <a:pPr algn="ctr"/>
                      <a:r>
                        <a:rPr lang="en-US" sz="2800" dirty="0" smtClean="0"/>
                        <a:t>45</a:t>
                      </a:r>
                      <a:endParaRPr lang="en-US" sz="2800" dirty="0"/>
                    </a:p>
                  </a:txBody>
                  <a:tcPr anchor="ctr"/>
                </a:tc>
                <a:tc>
                  <a:txBody>
                    <a:bodyPr/>
                    <a:lstStyle/>
                    <a:p>
                      <a:pPr algn="ctr"/>
                      <a:r>
                        <a:rPr lang="en-US" sz="2800" dirty="0" smtClean="0"/>
                        <a:t>50</a:t>
                      </a:r>
                      <a:endParaRPr lang="en-US" sz="2800" dirty="0"/>
                    </a:p>
                  </a:txBody>
                  <a:tcPr anchor="ctr"/>
                </a:tc>
                <a:tc>
                  <a:txBody>
                    <a:bodyPr/>
                    <a:lstStyle/>
                    <a:p>
                      <a:pPr algn="ctr"/>
                      <a:r>
                        <a:rPr lang="en-US" sz="2800" dirty="0" smtClean="0"/>
                        <a:t>45</a:t>
                      </a:r>
                      <a:endParaRPr lang="en-US" sz="2800" dirty="0"/>
                    </a:p>
                  </a:txBody>
                  <a:tcPr anchor="ctr"/>
                </a:tc>
                <a:tc>
                  <a:txBody>
                    <a:bodyPr/>
                    <a:lstStyle/>
                    <a:p>
                      <a:pPr algn="ctr"/>
                      <a:r>
                        <a:rPr lang="en-US" sz="2800" dirty="0" smtClean="0"/>
                        <a:t>48</a:t>
                      </a:r>
                      <a:endParaRPr lang="en-US" sz="2800" dirty="0"/>
                    </a:p>
                  </a:txBody>
                  <a:tcPr anchor="ctr"/>
                </a:tc>
                <a:tc>
                  <a:txBody>
                    <a:bodyPr/>
                    <a:lstStyle/>
                    <a:p>
                      <a:pPr algn="ctr"/>
                      <a:r>
                        <a:rPr lang="en-US" sz="2800" dirty="0" smtClean="0"/>
                        <a:t>188</a:t>
                      </a:r>
                      <a:endParaRPr lang="en-US" sz="2800" dirty="0"/>
                    </a:p>
                  </a:txBody>
                  <a:tcPr anchor="ctr"/>
                </a:tc>
              </a:tr>
              <a:tr h="65316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dirty="0" smtClean="0"/>
                        <a:t>FTE Students (Other Schools)</a:t>
                      </a:r>
                    </a:p>
                  </a:txBody>
                  <a:tcPr anchor="ctr"/>
                </a:tc>
                <a:tc>
                  <a:txBody>
                    <a:bodyPr/>
                    <a:lstStyle/>
                    <a:p>
                      <a:pPr algn="ctr"/>
                      <a:r>
                        <a:rPr lang="en-US" sz="2800" dirty="0" smtClean="0"/>
                        <a:t>5</a:t>
                      </a:r>
                      <a:endParaRPr lang="en-US" sz="2800" dirty="0"/>
                    </a:p>
                  </a:txBody>
                  <a:tcPr anchor="ctr"/>
                </a:tc>
                <a:tc>
                  <a:txBody>
                    <a:bodyPr/>
                    <a:lstStyle/>
                    <a:p>
                      <a:pPr algn="ctr"/>
                      <a:r>
                        <a:rPr lang="en-US" sz="2800" dirty="0" smtClean="0"/>
                        <a:t>10</a:t>
                      </a:r>
                      <a:endParaRPr lang="en-US" sz="2800" dirty="0"/>
                    </a:p>
                  </a:txBody>
                  <a:tcPr anchor="ctr"/>
                </a:tc>
                <a:tc>
                  <a:txBody>
                    <a:bodyPr/>
                    <a:lstStyle/>
                    <a:p>
                      <a:pPr algn="ctr"/>
                      <a:r>
                        <a:rPr lang="en-US" sz="2800" dirty="0" smtClean="0"/>
                        <a:t>0</a:t>
                      </a:r>
                      <a:endParaRPr lang="en-US" sz="2800" dirty="0"/>
                    </a:p>
                  </a:txBody>
                  <a:tcPr anchor="ctr"/>
                </a:tc>
                <a:tc>
                  <a:txBody>
                    <a:bodyPr/>
                    <a:lstStyle/>
                    <a:p>
                      <a:pPr algn="ctr"/>
                      <a:r>
                        <a:rPr lang="en-US" sz="2800" dirty="0" smtClean="0"/>
                        <a:t>0</a:t>
                      </a:r>
                      <a:endParaRPr lang="en-US" sz="2800" dirty="0"/>
                    </a:p>
                  </a:txBody>
                  <a:tcPr anchor="ctr"/>
                </a:tc>
                <a:tc>
                  <a:txBody>
                    <a:bodyPr/>
                    <a:lstStyle/>
                    <a:p>
                      <a:pPr algn="ctr"/>
                      <a:r>
                        <a:rPr lang="en-US" sz="2800" dirty="0" smtClean="0"/>
                        <a:t>15</a:t>
                      </a:r>
                      <a:endParaRPr lang="en-US" sz="2800" dirty="0"/>
                    </a:p>
                  </a:txBody>
                  <a:tcPr anchor="ctr"/>
                </a:tc>
              </a:tr>
              <a:tr h="65316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dirty="0" smtClean="0"/>
                        <a:t>FTE Faculty (Business School)</a:t>
                      </a:r>
                    </a:p>
                  </a:txBody>
                  <a:tcPr anchor="ctr"/>
                </a:tc>
                <a:tc>
                  <a:txBody>
                    <a:bodyPr/>
                    <a:lstStyle/>
                    <a:p>
                      <a:pPr algn="ctr"/>
                      <a:r>
                        <a:rPr lang="en-US" sz="2800" dirty="0" smtClean="0"/>
                        <a:t>3.3</a:t>
                      </a:r>
                      <a:endParaRPr lang="en-US" sz="2800" dirty="0"/>
                    </a:p>
                  </a:txBody>
                  <a:tcPr anchor="ctr"/>
                </a:tc>
                <a:tc>
                  <a:txBody>
                    <a:bodyPr/>
                    <a:lstStyle/>
                    <a:p>
                      <a:pPr algn="ctr"/>
                      <a:r>
                        <a:rPr lang="en-US" sz="2800" dirty="0" smtClean="0"/>
                        <a:t>4</a:t>
                      </a:r>
                      <a:endParaRPr lang="en-US" sz="2800" dirty="0"/>
                    </a:p>
                  </a:txBody>
                  <a:tcPr anchor="ctr"/>
                </a:tc>
                <a:tc>
                  <a:txBody>
                    <a:bodyPr/>
                    <a:lstStyle/>
                    <a:p>
                      <a:pPr algn="ctr"/>
                      <a:r>
                        <a:rPr lang="en-US" sz="2800" dirty="0" smtClean="0"/>
                        <a:t>3</a:t>
                      </a:r>
                      <a:endParaRPr lang="en-US" sz="2800" dirty="0"/>
                    </a:p>
                  </a:txBody>
                  <a:tcPr anchor="ctr"/>
                </a:tc>
                <a:tc>
                  <a:txBody>
                    <a:bodyPr/>
                    <a:lstStyle/>
                    <a:p>
                      <a:pPr algn="ctr"/>
                      <a:r>
                        <a:rPr lang="en-US" sz="2800" dirty="0" smtClean="0"/>
                        <a:t>3.2</a:t>
                      </a:r>
                      <a:endParaRPr lang="en-US" sz="2800" dirty="0"/>
                    </a:p>
                  </a:txBody>
                  <a:tcPr anchor="ctr"/>
                </a:tc>
                <a:tc>
                  <a:txBody>
                    <a:bodyPr/>
                    <a:lstStyle/>
                    <a:p>
                      <a:pPr algn="ctr"/>
                      <a:r>
                        <a:rPr lang="en-US" sz="2800" dirty="0" smtClean="0">
                          <a:sym typeface="Symbol" panose="05050102010706020507" pitchFamily="18" charset="2"/>
                        </a:rPr>
                        <a:t></a:t>
                      </a:r>
                      <a:r>
                        <a:rPr lang="en-US" sz="2800" dirty="0" smtClean="0"/>
                        <a:t>14</a:t>
                      </a:r>
                      <a:endParaRPr lang="en-US" sz="2800" dirty="0"/>
                    </a:p>
                  </a:txBody>
                  <a:tcPr anchor="ctr"/>
                </a:tc>
              </a:tr>
            </a:tbl>
          </a:graphicData>
        </a:graphic>
      </p:graphicFrame>
    </p:spTree>
    <p:extLst>
      <p:ext uri="{BB962C8B-B14F-4D97-AF65-F5344CB8AC3E}">
        <p14:creationId xmlns:p14="http://schemas.microsoft.com/office/powerpoint/2010/main" val="3292943362"/>
      </p:ext>
    </p:extLst>
  </p:cSld>
  <p:clrMapOvr>
    <a:masterClrMapping/>
  </p:clrMapOvr>
  <p:transition>
    <p:dissolv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noFill/>
          <a:ln/>
          <a:effectLst>
            <a:outerShdw dist="53882" dir="2700000" algn="ctr" rotWithShape="0">
              <a:schemeClr val="bg2"/>
            </a:outerShdw>
          </a:effectLst>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normAutofit/>
          </a:bodyPr>
          <a:lstStyle/>
          <a:p>
            <a:r>
              <a:rPr lang="en-US" dirty="0" smtClean="0"/>
              <a:t>Faculty Mix Plan: Mixed Institution</a:t>
            </a:r>
            <a:r>
              <a:rPr lang="en-GB" altLang="en-US" dirty="0" smtClean="0"/>
              <a:t> </a:t>
            </a:r>
            <a:endParaRPr lang="en-GB" altLang="en-US" dirty="0"/>
          </a:p>
        </p:txBody>
      </p:sp>
      <p:graphicFrame>
        <p:nvGraphicFramePr>
          <p:cNvPr id="2" name="Table 1"/>
          <p:cNvGraphicFramePr>
            <a:graphicFrameLocks noGrp="1"/>
          </p:cNvGraphicFramePr>
          <p:nvPr>
            <p:extLst>
              <p:ext uri="{D42A27DB-BD31-4B8C-83A1-F6EECF244321}">
                <p14:modId xmlns:p14="http://schemas.microsoft.com/office/powerpoint/2010/main" val="465337837"/>
              </p:ext>
            </p:extLst>
          </p:nvPr>
        </p:nvGraphicFramePr>
        <p:xfrm>
          <a:off x="152398" y="1672473"/>
          <a:ext cx="8893536" cy="4763009"/>
        </p:xfrm>
        <a:graphic>
          <a:graphicData uri="http://schemas.openxmlformats.org/drawingml/2006/table">
            <a:tbl>
              <a:tblPr firstRow="1" bandRow="1">
                <a:tableStyleId>{21E4AEA4-8DFA-4A89-87EB-49C32662AFE0}</a:tableStyleId>
              </a:tblPr>
              <a:tblGrid>
                <a:gridCol w="2011680"/>
                <a:gridCol w="1146976"/>
                <a:gridCol w="1146976"/>
                <a:gridCol w="1146976"/>
                <a:gridCol w="1146976"/>
                <a:gridCol w="1146976"/>
                <a:gridCol w="1146976"/>
              </a:tblGrid>
              <a:tr h="816722">
                <a:tc>
                  <a:txBody>
                    <a:bodyPr/>
                    <a:lstStyle/>
                    <a:p>
                      <a:pPr algn="ctr"/>
                      <a:endParaRPr lang="en-US" sz="2400" b="0" dirty="0">
                        <a:latin typeface="+mj-lt"/>
                      </a:endParaRPr>
                    </a:p>
                  </a:txBody>
                  <a:tcPr anchor="ctr"/>
                </a:tc>
                <a:tc>
                  <a:txBody>
                    <a:bodyPr/>
                    <a:lstStyle/>
                    <a:p>
                      <a:pPr algn="ctr"/>
                      <a:r>
                        <a:rPr lang="en-US" sz="2400" b="0" dirty="0" smtClean="0">
                          <a:latin typeface="+mj-lt"/>
                        </a:rPr>
                        <a:t>Finance</a:t>
                      </a:r>
                      <a:endParaRPr lang="en-US" sz="2400" b="0" dirty="0">
                        <a:latin typeface="+mj-lt"/>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b="0" kern="1200" dirty="0" smtClean="0">
                          <a:solidFill>
                            <a:schemeClr val="lt1"/>
                          </a:solidFill>
                          <a:latin typeface="+mj-lt"/>
                          <a:ea typeface="+mn-ea"/>
                          <a:cs typeface="+mn-cs"/>
                        </a:rPr>
                        <a:t>Account</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b="0" kern="1200" dirty="0" smtClean="0">
                          <a:solidFill>
                            <a:schemeClr val="lt1"/>
                          </a:solidFill>
                          <a:latin typeface="+mj-lt"/>
                          <a:ea typeface="+mn-ea"/>
                          <a:cs typeface="+mn-cs"/>
                        </a:rPr>
                        <a:t>HR/OB</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b="0" kern="1200" dirty="0" smtClean="0">
                          <a:solidFill>
                            <a:schemeClr val="lt1"/>
                          </a:solidFill>
                          <a:latin typeface="+mj-lt"/>
                          <a:ea typeface="+mn-ea"/>
                          <a:cs typeface="+mn-cs"/>
                        </a:rPr>
                        <a:t>Market</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b="0" kern="1200" dirty="0" err="1" smtClean="0">
                          <a:solidFill>
                            <a:schemeClr val="lt1"/>
                          </a:solidFill>
                          <a:latin typeface="+mj-lt"/>
                          <a:ea typeface="+mn-ea"/>
                          <a:cs typeface="+mn-cs"/>
                        </a:rPr>
                        <a:t>Mang</a:t>
                      </a:r>
                      <a:r>
                        <a:rPr kumimoji="0" lang="en-US" sz="2400" b="0" kern="1200" dirty="0" smtClean="0">
                          <a:solidFill>
                            <a:schemeClr val="lt1"/>
                          </a:solidFill>
                          <a:latin typeface="+mj-lt"/>
                          <a:ea typeface="+mn-ea"/>
                          <a:cs typeface="+mn-cs"/>
                        </a:rPr>
                        <a:t>. Science</a:t>
                      </a:r>
                    </a:p>
                  </a:txBody>
                  <a:tcPr anchor="ctr"/>
                </a:tc>
                <a:tc>
                  <a:txBody>
                    <a:bodyPr/>
                    <a:lstStyle/>
                    <a:p>
                      <a:pPr algn="ctr"/>
                      <a:r>
                        <a:rPr lang="en-US" sz="3200" b="0" dirty="0" smtClean="0">
                          <a:latin typeface="+mj-lt"/>
                        </a:rPr>
                        <a:t>Total</a:t>
                      </a:r>
                      <a:endParaRPr lang="en-US" sz="3200" b="0" dirty="0">
                        <a:latin typeface="+mj-lt"/>
                      </a:endParaRPr>
                    </a:p>
                  </a:txBody>
                  <a:tcPr anchor="ctr"/>
                </a:tc>
              </a:tr>
              <a:tr h="514232">
                <a:tc>
                  <a:txBody>
                    <a:bodyPr/>
                    <a:lstStyle/>
                    <a:p>
                      <a:r>
                        <a:rPr lang="en-US" sz="2400" dirty="0" smtClean="0"/>
                        <a:t>FTE Undergrad Students</a:t>
                      </a:r>
                      <a:endParaRPr lang="en-US" sz="2400" dirty="0"/>
                    </a:p>
                  </a:txBody>
                  <a:tcPr anchor="ctr"/>
                </a:tc>
                <a:tc>
                  <a:txBody>
                    <a:bodyPr/>
                    <a:lstStyle/>
                    <a:p>
                      <a:pPr algn="ctr"/>
                      <a:r>
                        <a:rPr lang="en-US" sz="2800" dirty="0" smtClean="0"/>
                        <a:t>200</a:t>
                      </a:r>
                      <a:endParaRPr lang="en-US" sz="2800" dirty="0"/>
                    </a:p>
                  </a:txBody>
                  <a:tcPr anchor="ctr"/>
                </a:tc>
                <a:tc>
                  <a:txBody>
                    <a:bodyPr/>
                    <a:lstStyle/>
                    <a:p>
                      <a:pPr algn="ctr"/>
                      <a:r>
                        <a:rPr lang="en-US" sz="2800" dirty="0" smtClean="0"/>
                        <a:t>150</a:t>
                      </a:r>
                      <a:endParaRPr lang="en-US" sz="2800" dirty="0"/>
                    </a:p>
                  </a:txBody>
                  <a:tcPr anchor="ctr"/>
                </a:tc>
                <a:tc>
                  <a:txBody>
                    <a:bodyPr/>
                    <a:lstStyle/>
                    <a:p>
                      <a:pPr algn="ctr"/>
                      <a:r>
                        <a:rPr lang="en-US" sz="2800" dirty="0" smtClean="0"/>
                        <a:t>150</a:t>
                      </a:r>
                      <a:endParaRPr lang="en-US" sz="2800" dirty="0"/>
                    </a:p>
                  </a:txBody>
                  <a:tcPr anchor="ctr"/>
                </a:tc>
                <a:tc>
                  <a:txBody>
                    <a:bodyPr/>
                    <a:lstStyle/>
                    <a:p>
                      <a:pPr algn="ctr"/>
                      <a:r>
                        <a:rPr lang="en-US" sz="2800" dirty="0" smtClean="0"/>
                        <a:t>200</a:t>
                      </a:r>
                      <a:endParaRPr lang="en-US" sz="2800" dirty="0"/>
                    </a:p>
                  </a:txBody>
                  <a:tcPr anchor="ctr"/>
                </a:tc>
                <a:tc>
                  <a:txBody>
                    <a:bodyPr/>
                    <a:lstStyle/>
                    <a:p>
                      <a:pPr algn="ctr"/>
                      <a:r>
                        <a:rPr lang="en-US" sz="2800" dirty="0" smtClean="0"/>
                        <a:t>200</a:t>
                      </a:r>
                      <a:endParaRPr lang="en-US" sz="2800" dirty="0"/>
                    </a:p>
                  </a:txBody>
                  <a:tcPr anchor="ctr"/>
                </a:tc>
                <a:tc>
                  <a:txBody>
                    <a:bodyPr/>
                    <a:lstStyle/>
                    <a:p>
                      <a:pPr algn="ctr"/>
                      <a:r>
                        <a:rPr lang="en-US" sz="2800" dirty="0" smtClean="0"/>
                        <a:t>900</a:t>
                      </a:r>
                      <a:endParaRPr lang="en-US" sz="2800" dirty="0"/>
                    </a:p>
                  </a:txBody>
                  <a:tcPr anchor="ctr"/>
                </a:tc>
              </a:tr>
              <a:tr h="648209">
                <a:tc>
                  <a:txBody>
                    <a:bodyPr/>
                    <a:lstStyle/>
                    <a:p>
                      <a:r>
                        <a:rPr lang="en-US" sz="2400" dirty="0" smtClean="0"/>
                        <a:t>FTE Graduate Students</a:t>
                      </a:r>
                      <a:endParaRPr lang="en-US" sz="2400" dirty="0"/>
                    </a:p>
                  </a:txBody>
                  <a:tcPr anchor="ctr"/>
                </a:tc>
                <a:tc>
                  <a:txBody>
                    <a:bodyPr/>
                    <a:lstStyle/>
                    <a:p>
                      <a:pPr algn="ctr"/>
                      <a:r>
                        <a:rPr lang="en-US" sz="2800" dirty="0" smtClean="0"/>
                        <a:t>50</a:t>
                      </a:r>
                      <a:endParaRPr lang="en-US" sz="2800" dirty="0"/>
                    </a:p>
                  </a:txBody>
                  <a:tcPr anchor="ctr"/>
                </a:tc>
                <a:tc>
                  <a:txBody>
                    <a:bodyPr/>
                    <a:lstStyle/>
                    <a:p>
                      <a:pPr algn="ctr"/>
                      <a:r>
                        <a:rPr lang="en-US" sz="2800" dirty="0" smtClean="0"/>
                        <a:t>20</a:t>
                      </a:r>
                      <a:endParaRPr lang="en-US" sz="2800" dirty="0"/>
                    </a:p>
                  </a:txBody>
                  <a:tcPr anchor="ctr"/>
                </a:tc>
                <a:tc>
                  <a:txBody>
                    <a:bodyPr/>
                    <a:lstStyle/>
                    <a:p>
                      <a:pPr algn="ctr"/>
                      <a:r>
                        <a:rPr lang="en-US" sz="2800" dirty="0" smtClean="0"/>
                        <a:t>40</a:t>
                      </a:r>
                      <a:endParaRPr lang="en-US" sz="2800" dirty="0"/>
                    </a:p>
                  </a:txBody>
                  <a:tcPr anchor="ctr"/>
                </a:tc>
                <a:tc>
                  <a:txBody>
                    <a:bodyPr/>
                    <a:lstStyle/>
                    <a:p>
                      <a:pPr algn="ctr"/>
                      <a:r>
                        <a:rPr lang="en-US" sz="2800" dirty="0" smtClean="0"/>
                        <a:t>50</a:t>
                      </a:r>
                      <a:endParaRPr lang="en-US" sz="2800" dirty="0"/>
                    </a:p>
                  </a:txBody>
                  <a:tcPr anchor="ctr"/>
                </a:tc>
                <a:tc>
                  <a:txBody>
                    <a:bodyPr/>
                    <a:lstStyle/>
                    <a:p>
                      <a:pPr algn="ctr"/>
                      <a:r>
                        <a:rPr lang="en-US" sz="2800" dirty="0" smtClean="0"/>
                        <a:t>43</a:t>
                      </a:r>
                      <a:endParaRPr lang="en-US" sz="2800" dirty="0"/>
                    </a:p>
                  </a:txBody>
                  <a:tcPr anchor="ctr"/>
                </a:tc>
                <a:tc>
                  <a:txBody>
                    <a:bodyPr/>
                    <a:lstStyle/>
                    <a:p>
                      <a:pPr algn="ctr"/>
                      <a:r>
                        <a:rPr lang="en-US" sz="2800" dirty="0" smtClean="0"/>
                        <a:t>203</a:t>
                      </a:r>
                      <a:endParaRPr lang="en-US" sz="2800" dirty="0"/>
                    </a:p>
                  </a:txBody>
                  <a:tcPr anchor="ctr"/>
                </a:tc>
              </a:tr>
              <a:tr h="64820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smtClean="0"/>
                        <a:t>FTE Faculty Undergrad</a:t>
                      </a:r>
                    </a:p>
                  </a:txBody>
                  <a:tcPr anchor="ctr"/>
                </a:tc>
                <a:tc>
                  <a:txBody>
                    <a:bodyPr/>
                    <a:lstStyle/>
                    <a:p>
                      <a:pPr algn="ctr"/>
                      <a:r>
                        <a:rPr lang="en-US" sz="2800" dirty="0" smtClean="0"/>
                        <a:t>8</a:t>
                      </a:r>
                      <a:endParaRPr lang="en-US" sz="2800" dirty="0"/>
                    </a:p>
                  </a:txBody>
                  <a:tcPr anchor="ctr"/>
                </a:tc>
                <a:tc>
                  <a:txBody>
                    <a:bodyPr/>
                    <a:lstStyle/>
                    <a:p>
                      <a:pPr algn="ctr"/>
                      <a:r>
                        <a:rPr lang="en-US" sz="2800" dirty="0" smtClean="0"/>
                        <a:t>6</a:t>
                      </a:r>
                      <a:endParaRPr lang="en-US" sz="2800" dirty="0"/>
                    </a:p>
                  </a:txBody>
                  <a:tcPr anchor="ctr"/>
                </a:tc>
                <a:tc>
                  <a:txBody>
                    <a:bodyPr/>
                    <a:lstStyle/>
                    <a:p>
                      <a:pPr algn="ctr"/>
                      <a:r>
                        <a:rPr lang="en-US" sz="2800" dirty="0" smtClean="0"/>
                        <a:t>6</a:t>
                      </a:r>
                      <a:endParaRPr lang="en-US" sz="2800" dirty="0"/>
                    </a:p>
                  </a:txBody>
                  <a:tcPr anchor="ctr"/>
                </a:tc>
                <a:tc>
                  <a:txBody>
                    <a:bodyPr/>
                    <a:lstStyle/>
                    <a:p>
                      <a:pPr algn="ctr"/>
                      <a:r>
                        <a:rPr lang="en-US" sz="2800" dirty="0" smtClean="0"/>
                        <a:t>8</a:t>
                      </a:r>
                      <a:endParaRPr lang="en-US" sz="2800" dirty="0"/>
                    </a:p>
                  </a:txBody>
                  <a:tcPr anchor="ctr"/>
                </a:tc>
                <a:tc>
                  <a:txBody>
                    <a:bodyPr/>
                    <a:lstStyle/>
                    <a:p>
                      <a:pPr algn="ctr"/>
                      <a:r>
                        <a:rPr lang="en-US" sz="2800" dirty="0" smtClean="0"/>
                        <a:t>8</a:t>
                      </a:r>
                      <a:endParaRPr lang="en-US" sz="2800" dirty="0"/>
                    </a:p>
                  </a:txBody>
                  <a:tcPr anchor="ctr"/>
                </a:tc>
                <a:tc>
                  <a:txBody>
                    <a:bodyPr/>
                    <a:lstStyle/>
                    <a:p>
                      <a:pPr algn="ctr"/>
                      <a:r>
                        <a:rPr lang="en-US" sz="2800" dirty="0" smtClean="0"/>
                        <a:t>36</a:t>
                      </a:r>
                      <a:endParaRPr lang="en-US" sz="2800" dirty="0"/>
                    </a:p>
                  </a:txBody>
                  <a:tcPr anchor="ctr"/>
                </a:tc>
              </a:tr>
              <a:tr h="648209">
                <a:tc>
                  <a:txBody>
                    <a:bodyPr/>
                    <a:lstStyle/>
                    <a:p>
                      <a:r>
                        <a:rPr lang="en-US" sz="2400" dirty="0" smtClean="0"/>
                        <a:t>FTE Faculty Graduate</a:t>
                      </a:r>
                      <a:endParaRPr lang="en-US" sz="2400" dirty="0"/>
                    </a:p>
                  </a:txBody>
                  <a:tcPr anchor="ctr"/>
                </a:tc>
                <a:tc>
                  <a:txBody>
                    <a:bodyPr/>
                    <a:lstStyle/>
                    <a:p>
                      <a:pPr algn="ctr"/>
                      <a:r>
                        <a:rPr lang="en-US" sz="2800" dirty="0" smtClean="0"/>
                        <a:t>4</a:t>
                      </a:r>
                      <a:endParaRPr lang="en-US" sz="2800" dirty="0"/>
                    </a:p>
                  </a:txBody>
                  <a:tcPr anchor="ctr"/>
                </a:tc>
                <a:tc>
                  <a:txBody>
                    <a:bodyPr/>
                    <a:lstStyle/>
                    <a:p>
                      <a:pPr algn="ctr"/>
                      <a:r>
                        <a:rPr lang="en-US" sz="2800" dirty="0" smtClean="0"/>
                        <a:t>1</a:t>
                      </a:r>
                      <a:endParaRPr lang="en-US" sz="2800" dirty="0"/>
                    </a:p>
                  </a:txBody>
                  <a:tcPr anchor="ctr"/>
                </a:tc>
                <a:tc>
                  <a:txBody>
                    <a:bodyPr/>
                    <a:lstStyle/>
                    <a:p>
                      <a:pPr algn="ctr"/>
                      <a:r>
                        <a:rPr lang="en-US" sz="2800" dirty="0" smtClean="0"/>
                        <a:t>3</a:t>
                      </a:r>
                      <a:endParaRPr lang="en-US" sz="2800" dirty="0"/>
                    </a:p>
                  </a:txBody>
                  <a:tcPr anchor="ctr"/>
                </a:tc>
                <a:tc>
                  <a:txBody>
                    <a:bodyPr/>
                    <a:lstStyle/>
                    <a:p>
                      <a:pPr algn="ctr"/>
                      <a:r>
                        <a:rPr lang="en-US" sz="2800" dirty="0" smtClean="0"/>
                        <a:t>3</a:t>
                      </a:r>
                      <a:endParaRPr lang="en-US" sz="2800" dirty="0"/>
                    </a:p>
                  </a:txBody>
                  <a:tcPr anchor="ctr"/>
                </a:tc>
                <a:tc>
                  <a:txBody>
                    <a:bodyPr/>
                    <a:lstStyle/>
                    <a:p>
                      <a:pPr algn="ctr"/>
                      <a:r>
                        <a:rPr lang="en-US" sz="2800" dirty="0" smtClean="0"/>
                        <a:t>3</a:t>
                      </a:r>
                      <a:endParaRPr lang="en-US" sz="2800" dirty="0"/>
                    </a:p>
                  </a:txBody>
                  <a:tcPr anchor="ctr"/>
                </a:tc>
                <a:tc>
                  <a:txBody>
                    <a:bodyPr/>
                    <a:lstStyle/>
                    <a:p>
                      <a:pPr algn="ctr"/>
                      <a:r>
                        <a:rPr lang="en-US" sz="2800" dirty="0" smtClean="0"/>
                        <a:t>14</a:t>
                      </a:r>
                      <a:endParaRPr lang="en-US" sz="2800" dirty="0"/>
                    </a:p>
                  </a:txBody>
                  <a:tcPr anchor="ctr"/>
                </a:tc>
              </a:tr>
              <a:tr h="64820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smtClean="0"/>
                        <a:t>FTE</a:t>
                      </a:r>
                      <a:r>
                        <a:rPr lang="en-US" sz="2400" baseline="0" dirty="0" smtClean="0"/>
                        <a:t> Faculty</a:t>
                      </a:r>
                      <a:endParaRPr lang="en-US" sz="2400" dirty="0" smtClean="0"/>
                    </a:p>
                  </a:txBody>
                  <a:tcPr anchor="ctr"/>
                </a:tc>
                <a:tc>
                  <a:txBody>
                    <a:bodyPr/>
                    <a:lstStyle/>
                    <a:p>
                      <a:pPr algn="ctr"/>
                      <a:r>
                        <a:rPr lang="en-US" sz="2800" dirty="0" smtClean="0"/>
                        <a:t>14</a:t>
                      </a:r>
                      <a:endParaRPr lang="en-US" sz="2800" dirty="0"/>
                    </a:p>
                  </a:txBody>
                  <a:tcPr anchor="ctr"/>
                </a:tc>
                <a:tc>
                  <a:txBody>
                    <a:bodyPr/>
                    <a:lstStyle/>
                    <a:p>
                      <a:pPr algn="ctr"/>
                      <a:r>
                        <a:rPr lang="en-US" sz="2800" dirty="0" smtClean="0"/>
                        <a:t>7</a:t>
                      </a:r>
                      <a:endParaRPr lang="en-US" sz="2800" dirty="0"/>
                    </a:p>
                  </a:txBody>
                  <a:tcPr anchor="ctr"/>
                </a:tc>
                <a:tc>
                  <a:txBody>
                    <a:bodyPr/>
                    <a:lstStyle/>
                    <a:p>
                      <a:pPr algn="ctr"/>
                      <a:r>
                        <a:rPr lang="en-US" sz="2800" dirty="0" smtClean="0"/>
                        <a:t>9</a:t>
                      </a:r>
                      <a:endParaRPr lang="en-US" sz="2800" dirty="0"/>
                    </a:p>
                  </a:txBody>
                  <a:tcPr anchor="ctr"/>
                </a:tc>
                <a:tc>
                  <a:txBody>
                    <a:bodyPr/>
                    <a:lstStyle/>
                    <a:p>
                      <a:pPr algn="ctr"/>
                      <a:r>
                        <a:rPr lang="en-US" sz="2800" dirty="0" smtClean="0"/>
                        <a:t>11</a:t>
                      </a:r>
                      <a:endParaRPr lang="en-US" sz="2800" dirty="0"/>
                    </a:p>
                  </a:txBody>
                  <a:tcPr anchor="ctr"/>
                </a:tc>
                <a:tc>
                  <a:txBody>
                    <a:bodyPr/>
                    <a:lstStyle/>
                    <a:p>
                      <a:pPr algn="ctr"/>
                      <a:r>
                        <a:rPr lang="en-US" sz="2800" dirty="0" smtClean="0"/>
                        <a:t>11</a:t>
                      </a:r>
                      <a:endParaRPr lang="en-US" sz="2800" dirty="0"/>
                    </a:p>
                  </a:txBody>
                  <a:tcPr anchor="ctr"/>
                </a:tc>
                <a:tc>
                  <a:txBody>
                    <a:bodyPr/>
                    <a:lstStyle/>
                    <a:p>
                      <a:pPr algn="ctr"/>
                      <a:r>
                        <a:rPr lang="en-US" sz="2800" dirty="0" smtClean="0"/>
                        <a:t>50</a:t>
                      </a:r>
                      <a:endParaRPr lang="en-US" sz="2800" dirty="0"/>
                    </a:p>
                  </a:txBody>
                  <a:tcPr anchor="ctr"/>
                </a:tc>
              </a:tr>
            </a:tbl>
          </a:graphicData>
        </a:graphic>
      </p:graphicFrame>
    </p:spTree>
    <p:extLst>
      <p:ext uri="{BB962C8B-B14F-4D97-AF65-F5344CB8AC3E}">
        <p14:creationId xmlns:p14="http://schemas.microsoft.com/office/powerpoint/2010/main" val="2393313966"/>
      </p:ext>
    </p:extLst>
  </p:cSld>
  <p:clrMapOvr>
    <a:masterClrMapping/>
  </p:clrMapOvr>
  <p:transition>
    <p:dissolv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612648" y="228600"/>
            <a:ext cx="8378952" cy="990600"/>
          </a:xfrm>
          <a:noFill/>
          <a:ln/>
          <a:effectLst>
            <a:outerShdw dist="53882" dir="2700000" algn="ctr" rotWithShape="0">
              <a:schemeClr val="bg2"/>
            </a:outerShdw>
          </a:effectLst>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noAutofit/>
          </a:bodyPr>
          <a:lstStyle/>
          <a:p>
            <a:r>
              <a:rPr lang="en-US" sz="4000" dirty="0" smtClean="0"/>
              <a:t>Faculty Composition: Mixed Institution</a:t>
            </a:r>
            <a:r>
              <a:rPr lang="en-GB" altLang="en-US" sz="4000" dirty="0" smtClean="0"/>
              <a:t> </a:t>
            </a:r>
            <a:endParaRPr lang="en-GB" altLang="en-US" sz="4000" dirty="0"/>
          </a:p>
        </p:txBody>
      </p:sp>
      <p:sp>
        <p:nvSpPr>
          <p:cNvPr id="19459" name="Rectangle 3"/>
          <p:cNvSpPr>
            <a:spLocks noGrp="1" noChangeArrowheads="1"/>
          </p:cNvSpPr>
          <p:nvPr>
            <p:ph sz="quarter" idx="1"/>
          </p:nvPr>
        </p:nvSpPr>
        <p:spPr>
          <a:xfrm>
            <a:off x="612648" y="1600200"/>
            <a:ext cx="7997952" cy="4495800"/>
          </a:xfrm>
          <a:noFill/>
          <a:ln/>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noAutofit/>
          </a:bodyPr>
          <a:lstStyle/>
          <a:p>
            <a:pPr marL="0" indent="0">
              <a:buNone/>
              <a:tabLst>
                <a:tab pos="4572000" algn="l"/>
              </a:tabLst>
            </a:pPr>
            <a:r>
              <a:rPr lang="en-US" sz="3600" u="sng" dirty="0" smtClean="0">
                <a:solidFill>
                  <a:schemeClr val="accent2">
                    <a:lumMod val="75000"/>
                  </a:schemeClr>
                </a:solidFill>
              </a:rPr>
              <a:t>Faculty Type</a:t>
            </a:r>
            <a:r>
              <a:rPr lang="en-US" sz="3600" dirty="0" smtClean="0">
                <a:solidFill>
                  <a:schemeClr val="accent2">
                    <a:lumMod val="75000"/>
                  </a:schemeClr>
                </a:solidFill>
              </a:rPr>
              <a:t>	</a:t>
            </a:r>
            <a:r>
              <a:rPr lang="en-US" sz="3600" u="sng" dirty="0" smtClean="0">
                <a:solidFill>
                  <a:schemeClr val="accent2">
                    <a:lumMod val="75000"/>
                  </a:schemeClr>
                </a:solidFill>
              </a:rPr>
              <a:t>Faculty Positions</a:t>
            </a:r>
            <a:r>
              <a:rPr lang="en-US" sz="3600" dirty="0">
                <a:solidFill>
                  <a:schemeClr val="accent2">
                    <a:lumMod val="75000"/>
                  </a:schemeClr>
                </a:solidFill>
              </a:rPr>
              <a:t/>
            </a:r>
            <a:br>
              <a:rPr lang="en-US" sz="3600" dirty="0">
                <a:solidFill>
                  <a:schemeClr val="accent2">
                    <a:lumMod val="75000"/>
                  </a:schemeClr>
                </a:solidFill>
              </a:rPr>
            </a:br>
            <a:r>
              <a:rPr lang="en-US" sz="3600" dirty="0" smtClean="0">
                <a:solidFill>
                  <a:schemeClr val="accent2">
                    <a:lumMod val="75000"/>
                  </a:schemeClr>
                </a:solidFill>
              </a:rPr>
              <a:t>	     </a:t>
            </a:r>
            <a:endParaRPr lang="en-US" sz="3600" dirty="0" smtClean="0"/>
          </a:p>
          <a:p>
            <a:pPr>
              <a:tabLst>
                <a:tab pos="4572000" algn="l"/>
                <a:tab pos="6167438" algn="l"/>
              </a:tabLst>
            </a:pPr>
            <a:r>
              <a:rPr lang="en-US" sz="3600" dirty="0" smtClean="0"/>
              <a:t>Research or tenure track 	</a:t>
            </a:r>
            <a:r>
              <a:rPr lang="en-US" sz="3600" dirty="0" smtClean="0">
                <a:sym typeface="Symbol" panose="05050102010706020507" pitchFamily="18" charset="2"/>
              </a:rPr>
              <a:t>3</a:t>
            </a:r>
            <a:r>
              <a:rPr lang="en-US" sz="3600" dirty="0" smtClean="0"/>
              <a:t>0</a:t>
            </a:r>
          </a:p>
          <a:p>
            <a:pPr>
              <a:tabLst>
                <a:tab pos="6167438" algn="l"/>
              </a:tabLst>
            </a:pPr>
            <a:r>
              <a:rPr lang="en-US" sz="3600" dirty="0" smtClean="0"/>
              <a:t>Teaching track 	15</a:t>
            </a:r>
            <a:endParaRPr lang="en-US" sz="3600" dirty="0"/>
          </a:p>
          <a:p>
            <a:pPr>
              <a:tabLst>
                <a:tab pos="6167438" algn="l"/>
              </a:tabLst>
            </a:pPr>
            <a:r>
              <a:rPr lang="en-US" sz="3600" dirty="0" smtClean="0"/>
              <a:t>Practice track </a:t>
            </a:r>
            <a:r>
              <a:rPr lang="en-US" sz="3600" dirty="0"/>
              <a:t>	</a:t>
            </a:r>
            <a:r>
              <a:rPr lang="en-US" sz="3600" dirty="0" smtClean="0"/>
              <a:t>05</a:t>
            </a:r>
          </a:p>
          <a:p>
            <a:pPr marL="0" indent="0">
              <a:buNone/>
              <a:tabLst>
                <a:tab pos="4572000" algn="l"/>
                <a:tab pos="6167438" algn="l"/>
              </a:tabLst>
            </a:pPr>
            <a:endParaRPr lang="en-US" sz="2000" dirty="0" smtClean="0"/>
          </a:p>
          <a:p>
            <a:pPr marL="0" indent="0">
              <a:buNone/>
              <a:tabLst>
                <a:tab pos="4572000" algn="l"/>
                <a:tab pos="6167438" algn="l"/>
              </a:tabLst>
            </a:pPr>
            <a:r>
              <a:rPr lang="en-US" sz="3600" dirty="0"/>
              <a:t>	</a:t>
            </a:r>
            <a:r>
              <a:rPr lang="en-US" sz="3600" dirty="0" smtClean="0"/>
              <a:t>Total	50</a:t>
            </a:r>
            <a:endParaRPr lang="en-US" sz="3600" dirty="0"/>
          </a:p>
        </p:txBody>
      </p:sp>
      <p:cxnSp>
        <p:nvCxnSpPr>
          <p:cNvPr id="3" name="Straight Connector 2"/>
          <p:cNvCxnSpPr/>
          <p:nvPr/>
        </p:nvCxnSpPr>
        <p:spPr>
          <a:xfrm>
            <a:off x="5029200" y="4953000"/>
            <a:ext cx="3200400" cy="0"/>
          </a:xfrm>
          <a:prstGeom prst="line">
            <a:avLst/>
          </a:prstGeom>
          <a:ln w="28575">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98231561"/>
      </p:ext>
    </p:extLst>
  </p:cSld>
  <p:clrMapOvr>
    <a:masterClrMapping/>
  </p:clrMapOvr>
  <p:transition>
    <p:dissolv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normAutofit fontScale="90000"/>
          </a:bodyPr>
          <a:lstStyle/>
          <a:p>
            <a:r>
              <a:rPr lang="en-US" dirty="0" smtClean="0"/>
              <a:t>Strategic Planning: Research and Development (R&amp;D) </a:t>
            </a:r>
            <a:endParaRPr lang="en-GB" altLang="en-US" dirty="0"/>
          </a:p>
        </p:txBody>
      </p:sp>
      <p:sp>
        <p:nvSpPr>
          <p:cNvPr id="19459" name="Rectangle 3"/>
          <p:cNvSpPr>
            <a:spLocks noGrp="1" noChangeArrowheads="1"/>
          </p:cNvSpPr>
          <p:nvPr>
            <p:ph sz="quarter" idx="1"/>
          </p:nvPr>
        </p:nvSpPr>
        <p:spPr/>
        <p:txBody>
          <a:bodyPr>
            <a:normAutofit/>
          </a:bodyPr>
          <a:lstStyle/>
          <a:p>
            <a:r>
              <a:rPr lang="en-US" sz="3200" dirty="0" smtClean="0"/>
              <a:t>Research and development (R&amp;D) policy</a:t>
            </a:r>
          </a:p>
          <a:p>
            <a:r>
              <a:rPr lang="en-US" sz="3200" dirty="0" smtClean="0"/>
              <a:t>Time for R&amp;D</a:t>
            </a:r>
          </a:p>
          <a:p>
            <a:r>
              <a:rPr lang="en-US" sz="3200" dirty="0" smtClean="0"/>
              <a:t>R&amp;D funding</a:t>
            </a:r>
          </a:p>
          <a:p>
            <a:r>
              <a:rPr lang="en-US" sz="3200" dirty="0" smtClean="0"/>
              <a:t>Quality of research output</a:t>
            </a:r>
          </a:p>
          <a:p>
            <a:r>
              <a:rPr lang="en-US" sz="3200" dirty="0" smtClean="0"/>
              <a:t>Contribution of R&amp;D to curriculum, faculty development and consulting</a:t>
            </a:r>
          </a:p>
        </p:txBody>
      </p:sp>
    </p:spTree>
    <p:extLst>
      <p:ext uri="{BB962C8B-B14F-4D97-AF65-F5344CB8AC3E}">
        <p14:creationId xmlns:p14="http://schemas.microsoft.com/office/powerpoint/2010/main" val="4227338998"/>
      </p:ext>
    </p:extLst>
  </p:cSld>
  <p:clrMapOvr>
    <a:masterClrMapping/>
  </p:clrMapOvr>
  <p:transition>
    <p:dissolv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r>
              <a:rPr lang="en-US" dirty="0" smtClean="0"/>
              <a:t>Strategic Planning: Students</a:t>
            </a:r>
            <a:endParaRPr lang="en-GB" altLang="en-US" dirty="0"/>
          </a:p>
        </p:txBody>
      </p:sp>
      <p:sp>
        <p:nvSpPr>
          <p:cNvPr id="19459" name="Rectangle 3"/>
          <p:cNvSpPr>
            <a:spLocks noGrp="1" noChangeArrowheads="1"/>
          </p:cNvSpPr>
          <p:nvPr>
            <p:ph sz="quarter" idx="1"/>
          </p:nvPr>
        </p:nvSpPr>
        <p:spPr/>
        <p:txBody>
          <a:bodyPr>
            <a:normAutofit/>
          </a:bodyPr>
          <a:lstStyle/>
          <a:p>
            <a:r>
              <a:rPr lang="en-US" sz="3200" dirty="0" smtClean="0"/>
              <a:t>Student enrolment</a:t>
            </a:r>
          </a:p>
          <a:p>
            <a:r>
              <a:rPr lang="en-US" sz="3200" dirty="0" smtClean="0"/>
              <a:t>Scholarships and financial aid</a:t>
            </a:r>
          </a:p>
          <a:p>
            <a:r>
              <a:rPr lang="en-GB" sz="3200" dirty="0" smtClean="0"/>
              <a:t>Student progression and individual learning</a:t>
            </a:r>
          </a:p>
          <a:p>
            <a:r>
              <a:rPr lang="en-GB" sz="3200" dirty="0" smtClean="0"/>
              <a:t>Personal grooming and interpersonal skills</a:t>
            </a:r>
            <a:endParaRPr lang="en-US" sz="3200" dirty="0" smtClean="0"/>
          </a:p>
          <a:p>
            <a:r>
              <a:rPr lang="en-US" sz="3200" dirty="0" smtClean="0"/>
              <a:t>Student counselling and guidance</a:t>
            </a:r>
          </a:p>
          <a:p>
            <a:r>
              <a:rPr lang="en-GB" sz="3200" dirty="0" smtClean="0"/>
              <a:t>Extracurricular or co-curricular activities</a:t>
            </a:r>
            <a:endParaRPr lang="en-US" sz="3200" dirty="0" smtClean="0"/>
          </a:p>
          <a:p>
            <a:r>
              <a:rPr lang="en-US" sz="3200" dirty="0" smtClean="0"/>
              <a:t>Average success percentage</a:t>
            </a:r>
            <a:endParaRPr lang="en-US" sz="3200" dirty="0"/>
          </a:p>
        </p:txBody>
      </p:sp>
    </p:spTree>
    <p:extLst>
      <p:ext uri="{BB962C8B-B14F-4D97-AF65-F5344CB8AC3E}">
        <p14:creationId xmlns:p14="http://schemas.microsoft.com/office/powerpoint/2010/main" val="2641471336"/>
      </p:ext>
    </p:extLst>
  </p:cSld>
  <p:clrMapOvr>
    <a:masterClrMapping/>
  </p:clrMapOvr>
  <p:transition>
    <p:dissolv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71600" y="2971800"/>
            <a:ext cx="7315200" cy="3200399"/>
          </a:xfrm>
        </p:spPr>
        <p:txBody>
          <a:bodyPr>
            <a:noAutofit/>
          </a:bodyPr>
          <a:lstStyle/>
          <a:p>
            <a:r>
              <a:rPr lang="en-US" dirty="0"/>
              <a:t>Being busy does not always mean real work. The object of all work is production or accomplishment and to either of these ends there must be forethought, system, planning, intelligence, and honest purpose, as well as perspiration. Seeming to do is not doing. </a:t>
            </a:r>
            <a:endParaRPr lang="en-US" dirty="0" smtClean="0"/>
          </a:p>
          <a:p>
            <a:pPr algn="r"/>
            <a:r>
              <a:rPr lang="en-US" dirty="0" smtClean="0"/>
              <a:t>Thomas </a:t>
            </a:r>
            <a:r>
              <a:rPr lang="en-US" dirty="0"/>
              <a:t>A. </a:t>
            </a:r>
            <a:r>
              <a:rPr lang="en-US" dirty="0" smtClean="0"/>
              <a:t>Edison</a:t>
            </a:r>
            <a:endParaRPr lang="en-US" dirty="0"/>
          </a:p>
        </p:txBody>
      </p:sp>
      <p:sp>
        <p:nvSpPr>
          <p:cNvPr id="19458" name="Rectangle 2"/>
          <p:cNvSpPr>
            <a:spLocks noGrp="1" noChangeArrowheads="1"/>
          </p:cNvSpPr>
          <p:nvPr>
            <p:ph type="title"/>
          </p:nvPr>
        </p:nvSpPr>
        <p:spPr/>
        <p:txBody>
          <a:bodyPr/>
          <a:lstStyle/>
          <a:p>
            <a:r>
              <a:rPr lang="en-US" dirty="0" smtClean="0"/>
              <a:t>Planning</a:t>
            </a:r>
            <a:endParaRPr lang="en-GB" altLang="en-US" dirty="0"/>
          </a:p>
        </p:txBody>
      </p:sp>
    </p:spTree>
    <p:extLst>
      <p:ext uri="{BB962C8B-B14F-4D97-AF65-F5344CB8AC3E}">
        <p14:creationId xmlns:p14="http://schemas.microsoft.com/office/powerpoint/2010/main" val="1837897506"/>
      </p:ext>
    </p:extLst>
  </p:cSld>
  <p:clrMapOvr>
    <a:masterClrMapping/>
  </p:clrMapOvr>
  <p:transition>
    <p:dissolv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normAutofit fontScale="90000"/>
          </a:bodyPr>
          <a:lstStyle/>
          <a:p>
            <a:r>
              <a:rPr lang="en-US" dirty="0" smtClean="0"/>
              <a:t>Strategic Planning: Student Support Services</a:t>
            </a:r>
            <a:endParaRPr lang="en-GB" altLang="en-US" dirty="0"/>
          </a:p>
        </p:txBody>
      </p:sp>
      <p:sp>
        <p:nvSpPr>
          <p:cNvPr id="19459" name="Rectangle 3"/>
          <p:cNvSpPr>
            <a:spLocks noGrp="1" noChangeArrowheads="1"/>
          </p:cNvSpPr>
          <p:nvPr>
            <p:ph sz="quarter" idx="1"/>
          </p:nvPr>
        </p:nvSpPr>
        <p:spPr/>
        <p:txBody>
          <a:bodyPr>
            <a:normAutofit/>
          </a:bodyPr>
          <a:lstStyle/>
          <a:p>
            <a:r>
              <a:rPr lang="en-US" sz="3200" dirty="0"/>
              <a:t>Admissions </a:t>
            </a:r>
            <a:r>
              <a:rPr lang="en-US" sz="3200" dirty="0" smtClean="0"/>
              <a:t>office </a:t>
            </a:r>
          </a:p>
          <a:p>
            <a:r>
              <a:rPr lang="en-US" sz="3200" dirty="0" smtClean="0"/>
              <a:t>Program coordination office</a:t>
            </a:r>
          </a:p>
          <a:p>
            <a:r>
              <a:rPr lang="en-US" sz="3200" dirty="0" smtClean="0"/>
              <a:t>Examination monitoring cell</a:t>
            </a:r>
          </a:p>
          <a:p>
            <a:r>
              <a:rPr lang="en-US" sz="3200" dirty="0"/>
              <a:t>Sports, extra and co-curricular activities office</a:t>
            </a:r>
          </a:p>
          <a:p>
            <a:r>
              <a:rPr lang="en-US" sz="3200" dirty="0" smtClean="0"/>
              <a:t>Internship and placement office</a:t>
            </a:r>
          </a:p>
          <a:p>
            <a:endParaRPr lang="en-US" sz="3200" dirty="0" smtClean="0"/>
          </a:p>
        </p:txBody>
      </p:sp>
    </p:spTree>
    <p:extLst>
      <p:ext uri="{BB962C8B-B14F-4D97-AF65-F5344CB8AC3E}">
        <p14:creationId xmlns:p14="http://schemas.microsoft.com/office/powerpoint/2010/main" val="393761124"/>
      </p:ext>
    </p:extLst>
  </p:cSld>
  <p:clrMapOvr>
    <a:masterClrMapping/>
  </p:clrMapOvr>
  <p:transition>
    <p:dissolve/>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r>
              <a:rPr lang="en-US" smtClean="0"/>
              <a:t>Strategic Planning: Resources</a:t>
            </a:r>
            <a:endParaRPr lang="en-GB" altLang="en-US" dirty="0"/>
          </a:p>
        </p:txBody>
      </p:sp>
      <p:sp>
        <p:nvSpPr>
          <p:cNvPr id="19459" name="Rectangle 3"/>
          <p:cNvSpPr>
            <a:spLocks noGrp="1" noChangeArrowheads="1"/>
          </p:cNvSpPr>
          <p:nvPr>
            <p:ph sz="quarter" idx="1"/>
          </p:nvPr>
        </p:nvSpPr>
        <p:spPr/>
        <p:txBody>
          <a:bodyPr>
            <a:normAutofit/>
          </a:bodyPr>
          <a:lstStyle/>
          <a:p>
            <a:r>
              <a:rPr lang="en-US" sz="3600" dirty="0" smtClean="0"/>
              <a:t>Learning environment </a:t>
            </a:r>
          </a:p>
          <a:p>
            <a:r>
              <a:rPr lang="en-US" sz="3600" dirty="0" smtClean="0"/>
              <a:t>Library and computing facilities</a:t>
            </a:r>
          </a:p>
          <a:p>
            <a:r>
              <a:rPr lang="en-US" sz="3600" dirty="0" smtClean="0"/>
              <a:t>Financial management system</a:t>
            </a:r>
          </a:p>
          <a:p>
            <a:r>
              <a:rPr lang="en-US" sz="3600" dirty="0" smtClean="0"/>
              <a:t>Administrative support function</a:t>
            </a:r>
          </a:p>
          <a:p>
            <a:r>
              <a:rPr lang="en-US" sz="3600" dirty="0" smtClean="0"/>
              <a:t>Quality enhancement cell</a:t>
            </a:r>
          </a:p>
        </p:txBody>
      </p:sp>
    </p:spTree>
    <p:extLst>
      <p:ext uri="{BB962C8B-B14F-4D97-AF65-F5344CB8AC3E}">
        <p14:creationId xmlns:p14="http://schemas.microsoft.com/office/powerpoint/2010/main" val="2123694422"/>
      </p:ext>
    </p:extLst>
  </p:cSld>
  <p:clrMapOvr>
    <a:masterClrMapping/>
  </p:clrMapOvr>
  <p:transition>
    <p:dissolve/>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normAutofit fontScale="90000"/>
          </a:bodyPr>
          <a:lstStyle/>
          <a:p>
            <a:r>
              <a:rPr lang="en-US" dirty="0" smtClean="0"/>
              <a:t>Strategic Planning: Social Responsibility</a:t>
            </a:r>
            <a:endParaRPr lang="en-GB" altLang="en-US" dirty="0"/>
          </a:p>
        </p:txBody>
      </p:sp>
      <p:sp>
        <p:nvSpPr>
          <p:cNvPr id="19459" name="Rectangle 3"/>
          <p:cNvSpPr>
            <a:spLocks noGrp="1" noChangeArrowheads="1"/>
          </p:cNvSpPr>
          <p:nvPr>
            <p:ph sz="quarter" idx="1"/>
          </p:nvPr>
        </p:nvSpPr>
        <p:spPr/>
        <p:txBody>
          <a:bodyPr>
            <a:normAutofit/>
          </a:bodyPr>
          <a:lstStyle/>
          <a:p>
            <a:r>
              <a:rPr lang="en-US" sz="3200" dirty="0" smtClean="0"/>
              <a:t>Code of moral principles, ethics, behaviors and conducts  </a:t>
            </a:r>
          </a:p>
          <a:p>
            <a:r>
              <a:rPr lang="en-US" sz="3200" dirty="0" smtClean="0"/>
              <a:t>Development and participation in community services and social activities </a:t>
            </a:r>
          </a:p>
          <a:p>
            <a:r>
              <a:rPr lang="en-US" sz="3200" dirty="0" smtClean="0"/>
              <a:t>Development and protection of internal community </a:t>
            </a:r>
          </a:p>
          <a:p>
            <a:r>
              <a:rPr lang="en-US" sz="3200" dirty="0" smtClean="0"/>
              <a:t>Impact on the society</a:t>
            </a:r>
          </a:p>
        </p:txBody>
      </p:sp>
    </p:spTree>
    <p:extLst>
      <p:ext uri="{BB962C8B-B14F-4D97-AF65-F5344CB8AC3E}">
        <p14:creationId xmlns:p14="http://schemas.microsoft.com/office/powerpoint/2010/main" val="3758123101"/>
      </p:ext>
    </p:extLst>
  </p:cSld>
  <p:clrMapOvr>
    <a:masterClrMapping/>
  </p:clrMapOvr>
  <p:transition>
    <p:dissolve/>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normAutofit fontScale="90000"/>
          </a:bodyPr>
          <a:lstStyle/>
          <a:p>
            <a:r>
              <a:rPr lang="en-US" dirty="0" smtClean="0"/>
              <a:t>Strategic Planning: Academic and Business Linkages</a:t>
            </a:r>
            <a:endParaRPr lang="en-GB" altLang="en-US" dirty="0"/>
          </a:p>
        </p:txBody>
      </p:sp>
      <p:sp>
        <p:nvSpPr>
          <p:cNvPr id="19459" name="Rectangle 3"/>
          <p:cNvSpPr>
            <a:spLocks noGrp="1" noChangeArrowheads="1"/>
          </p:cNvSpPr>
          <p:nvPr>
            <p:ph sz="quarter" idx="1"/>
          </p:nvPr>
        </p:nvSpPr>
        <p:spPr/>
        <p:txBody>
          <a:bodyPr>
            <a:normAutofit/>
          </a:bodyPr>
          <a:lstStyle/>
          <a:p>
            <a:r>
              <a:rPr lang="en-US" sz="3200" dirty="0" smtClean="0"/>
              <a:t>Participation in academic governance </a:t>
            </a:r>
          </a:p>
          <a:p>
            <a:r>
              <a:rPr lang="en-US" sz="3200" dirty="0" smtClean="0"/>
              <a:t>National and international academic linkages</a:t>
            </a:r>
          </a:p>
          <a:p>
            <a:r>
              <a:rPr lang="en-US" sz="3200" dirty="0" smtClean="0"/>
              <a:t>Student and faculty exchange programs</a:t>
            </a:r>
          </a:p>
          <a:p>
            <a:r>
              <a:rPr lang="en-US" sz="3200" dirty="0" smtClean="0"/>
              <a:t>Alumni network</a:t>
            </a:r>
          </a:p>
          <a:p>
            <a:r>
              <a:rPr lang="en-US" sz="3200" dirty="0" smtClean="0"/>
              <a:t>Corporate linkages and relations</a:t>
            </a:r>
            <a:endParaRPr lang="en-US" sz="3200" dirty="0"/>
          </a:p>
        </p:txBody>
      </p:sp>
    </p:spTree>
    <p:extLst>
      <p:ext uri="{BB962C8B-B14F-4D97-AF65-F5344CB8AC3E}">
        <p14:creationId xmlns:p14="http://schemas.microsoft.com/office/powerpoint/2010/main" val="2476877839"/>
      </p:ext>
    </p:extLst>
  </p:cSld>
  <p:clrMapOvr>
    <a:masterClrMapping/>
  </p:clrMapOvr>
  <p:transition>
    <p:dissolve/>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a:xfrm>
            <a:off x="1371600" y="2743200"/>
            <a:ext cx="7391400" cy="1905000"/>
          </a:xfrm>
        </p:spPr>
        <p:txBody>
          <a:bodyPr>
            <a:noAutofit/>
          </a:bodyPr>
          <a:lstStyle/>
          <a:p>
            <a:r>
              <a:rPr lang="en-US" sz="3600" dirty="0" smtClean="0"/>
              <a:t>“Unless commitment is made, there are only promises and hopes; but no plans.”</a:t>
            </a:r>
          </a:p>
          <a:p>
            <a:pPr algn="r"/>
            <a:r>
              <a:rPr lang="en-US" sz="3600" dirty="0" smtClean="0"/>
              <a:t>― Peter F Drucker</a:t>
            </a:r>
          </a:p>
        </p:txBody>
      </p:sp>
      <p:sp>
        <p:nvSpPr>
          <p:cNvPr id="19458" name="Rectangle 2"/>
          <p:cNvSpPr>
            <a:spLocks noGrp="1" noChangeArrowheads="1"/>
          </p:cNvSpPr>
          <p:nvPr>
            <p:ph type="title"/>
          </p:nvPr>
        </p:nvSpPr>
        <p:spPr/>
        <p:txBody>
          <a:bodyPr/>
          <a:lstStyle/>
          <a:p>
            <a:r>
              <a:rPr lang="en-US" smtClean="0"/>
              <a:t>Concluding Thought</a:t>
            </a:r>
            <a:r>
              <a:rPr lang="en-GB" altLang="en-US" smtClean="0"/>
              <a:t> </a:t>
            </a:r>
            <a:endParaRPr lang="en-GB" altLang="en-US" dirty="0"/>
          </a:p>
        </p:txBody>
      </p:sp>
    </p:spTree>
    <p:extLst>
      <p:ext uri="{BB962C8B-B14F-4D97-AF65-F5344CB8AC3E}">
        <p14:creationId xmlns:p14="http://schemas.microsoft.com/office/powerpoint/2010/main" val="422729232"/>
      </p:ext>
    </p:extLst>
  </p:cSld>
  <p:clrMapOvr>
    <a:masterClrMapping/>
  </p:clrMapOvr>
  <p:transition>
    <p:dissolv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r>
              <a:rPr lang="en-GB" altLang="en-US" smtClean="0"/>
              <a:t>Outline </a:t>
            </a:r>
            <a:endParaRPr lang="en-GB" altLang="en-US" dirty="0"/>
          </a:p>
        </p:txBody>
      </p:sp>
      <p:sp>
        <p:nvSpPr>
          <p:cNvPr id="19459" name="Rectangle 3"/>
          <p:cNvSpPr>
            <a:spLocks noGrp="1" noChangeArrowheads="1"/>
          </p:cNvSpPr>
          <p:nvPr>
            <p:ph sz="quarter" idx="1"/>
          </p:nvPr>
        </p:nvSpPr>
        <p:spPr/>
        <p:txBody>
          <a:bodyPr>
            <a:normAutofit lnSpcReduction="10000"/>
          </a:bodyPr>
          <a:lstStyle/>
          <a:p>
            <a:r>
              <a:rPr lang="en-US" dirty="0" smtClean="0"/>
              <a:t>Levels of Institutional Planning</a:t>
            </a:r>
          </a:p>
          <a:p>
            <a:r>
              <a:rPr lang="en-US" dirty="0" smtClean="0"/>
              <a:t>Positioning of the “Business School”</a:t>
            </a:r>
          </a:p>
          <a:p>
            <a:r>
              <a:rPr lang="en-US" dirty="0" smtClean="0"/>
              <a:t>Faculty Planning</a:t>
            </a:r>
          </a:p>
          <a:p>
            <a:r>
              <a:rPr lang="en-US" dirty="0" smtClean="0"/>
              <a:t>Research and Development Plan</a:t>
            </a:r>
          </a:p>
          <a:p>
            <a:r>
              <a:rPr lang="en-US" dirty="0" smtClean="0"/>
              <a:t>Student Progression Plan</a:t>
            </a:r>
          </a:p>
          <a:p>
            <a:r>
              <a:rPr lang="en-US" dirty="0" smtClean="0"/>
              <a:t>Student Services Planning</a:t>
            </a:r>
          </a:p>
          <a:p>
            <a:r>
              <a:rPr lang="en-US" dirty="0" smtClean="0"/>
              <a:t>Resource Planning</a:t>
            </a:r>
          </a:p>
          <a:p>
            <a:r>
              <a:rPr lang="en-US" dirty="0" smtClean="0"/>
              <a:t>Social Responsibility</a:t>
            </a:r>
          </a:p>
          <a:p>
            <a:r>
              <a:rPr lang="en-US" dirty="0" smtClean="0"/>
              <a:t>Academic and Business Linkages</a:t>
            </a:r>
          </a:p>
        </p:txBody>
      </p:sp>
    </p:spTree>
    <p:extLst>
      <p:ext uri="{BB962C8B-B14F-4D97-AF65-F5344CB8AC3E}">
        <p14:creationId xmlns:p14="http://schemas.microsoft.com/office/powerpoint/2010/main" val="3727032044"/>
      </p:ext>
    </p:extLst>
  </p:cSld>
  <p:clrMapOvr>
    <a:masterClrMapping/>
  </p:clrMapOvr>
  <p:transition>
    <p:dissolv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r>
              <a:rPr lang="en-US" smtClean="0"/>
              <a:t>Levels of Institutional Planning</a:t>
            </a:r>
            <a:r>
              <a:rPr lang="en-GB" altLang="en-US" smtClean="0"/>
              <a:t> </a:t>
            </a:r>
            <a:endParaRPr lang="en-GB" altLang="en-US" dirty="0"/>
          </a:p>
        </p:txBody>
      </p:sp>
      <p:sp>
        <p:nvSpPr>
          <p:cNvPr id="19459" name="Rectangle 3"/>
          <p:cNvSpPr>
            <a:spLocks noGrp="1" noChangeArrowheads="1"/>
          </p:cNvSpPr>
          <p:nvPr>
            <p:ph sz="quarter" idx="1"/>
          </p:nvPr>
        </p:nvSpPr>
        <p:spPr/>
        <p:txBody>
          <a:bodyPr>
            <a:normAutofit/>
          </a:bodyPr>
          <a:lstStyle/>
          <a:p>
            <a:r>
              <a:rPr lang="en-US" sz="3200" dirty="0" smtClean="0"/>
              <a:t>Strategic</a:t>
            </a:r>
          </a:p>
          <a:p>
            <a:pPr lvl="1"/>
            <a:r>
              <a:rPr lang="en-US" sz="2800" dirty="0" smtClean="0"/>
              <a:t>Institutional objectives and goals</a:t>
            </a:r>
          </a:p>
          <a:p>
            <a:pPr lvl="1"/>
            <a:r>
              <a:rPr lang="en-US" sz="2800" dirty="0" smtClean="0"/>
              <a:t>Implementation plan</a:t>
            </a:r>
          </a:p>
          <a:p>
            <a:r>
              <a:rPr lang="en-US" sz="3200" dirty="0" smtClean="0"/>
              <a:t>Operational</a:t>
            </a:r>
          </a:p>
          <a:p>
            <a:pPr lvl="1"/>
            <a:r>
              <a:rPr lang="en-US" sz="2800" dirty="0" smtClean="0"/>
              <a:t>“Business School” and department plans</a:t>
            </a:r>
          </a:p>
          <a:p>
            <a:r>
              <a:rPr lang="en-US" sz="3200" dirty="0" smtClean="0"/>
              <a:t>Tactical </a:t>
            </a:r>
          </a:p>
          <a:p>
            <a:pPr lvl="1"/>
            <a:r>
              <a:rPr lang="en-US" sz="2800" dirty="0" smtClean="0"/>
              <a:t>Policies and procedures</a:t>
            </a:r>
          </a:p>
        </p:txBody>
      </p:sp>
    </p:spTree>
    <p:extLst>
      <p:ext uri="{BB962C8B-B14F-4D97-AF65-F5344CB8AC3E}">
        <p14:creationId xmlns:p14="http://schemas.microsoft.com/office/powerpoint/2010/main" val="3503471699"/>
      </p:ext>
    </p:extLst>
  </p:cSld>
  <p:clrMapOvr>
    <a:masterClrMapping/>
  </p:clrMapOvr>
  <p:transition>
    <p:dissolv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normAutofit/>
          </a:bodyPr>
          <a:lstStyle/>
          <a:p>
            <a:r>
              <a:rPr lang="en-US" dirty="0" smtClean="0"/>
              <a:t>Positioning of the “Business School”</a:t>
            </a:r>
            <a:r>
              <a:rPr lang="en-GB" altLang="en-US" dirty="0" smtClean="0"/>
              <a:t> </a:t>
            </a:r>
            <a:endParaRPr lang="en-GB" altLang="en-US" dirty="0"/>
          </a:p>
        </p:txBody>
      </p:sp>
      <p:sp>
        <p:nvSpPr>
          <p:cNvPr id="19459" name="Rectangle 3"/>
          <p:cNvSpPr>
            <a:spLocks noGrp="1" noChangeArrowheads="1"/>
          </p:cNvSpPr>
          <p:nvPr>
            <p:ph sz="quarter" idx="1"/>
          </p:nvPr>
        </p:nvSpPr>
        <p:spPr/>
        <p:txBody>
          <a:bodyPr>
            <a:normAutofit/>
          </a:bodyPr>
          <a:lstStyle/>
          <a:p>
            <a:r>
              <a:rPr lang="en-US" sz="3200" dirty="0" smtClean="0"/>
              <a:t>Research intensive</a:t>
            </a:r>
          </a:p>
          <a:p>
            <a:r>
              <a:rPr lang="en-US" sz="3200" dirty="0" smtClean="0"/>
              <a:t>Research school</a:t>
            </a:r>
          </a:p>
          <a:p>
            <a:r>
              <a:rPr lang="en-US" sz="3200" dirty="0" smtClean="0"/>
              <a:t>Mixed school</a:t>
            </a:r>
          </a:p>
          <a:p>
            <a:r>
              <a:rPr lang="en-US" sz="3200" dirty="0" smtClean="0"/>
              <a:t>Teaching school</a:t>
            </a:r>
          </a:p>
          <a:p>
            <a:r>
              <a:rPr lang="en-US" sz="3200" dirty="0" smtClean="0"/>
              <a:t>Teaching intensive</a:t>
            </a:r>
            <a:endParaRPr lang="en-US" sz="3200" dirty="0"/>
          </a:p>
        </p:txBody>
      </p:sp>
    </p:spTree>
    <p:extLst>
      <p:ext uri="{BB962C8B-B14F-4D97-AF65-F5344CB8AC3E}">
        <p14:creationId xmlns:p14="http://schemas.microsoft.com/office/powerpoint/2010/main" val="3974558277"/>
      </p:ext>
    </p:extLst>
  </p:cSld>
  <p:clrMapOvr>
    <a:masterClrMapping/>
  </p:clrMapOvr>
  <p:transition>
    <p:dissolv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normAutofit/>
          </a:bodyPr>
          <a:lstStyle/>
          <a:p>
            <a:r>
              <a:rPr lang="en-US" dirty="0"/>
              <a:t>Strategic Planning: </a:t>
            </a:r>
            <a:r>
              <a:rPr lang="en-US" dirty="0" smtClean="0"/>
              <a:t>Faculty</a:t>
            </a:r>
            <a:endParaRPr lang="en-GB" altLang="en-US" dirty="0"/>
          </a:p>
        </p:txBody>
      </p:sp>
      <p:sp>
        <p:nvSpPr>
          <p:cNvPr id="19459" name="Rectangle 3"/>
          <p:cNvSpPr>
            <a:spLocks noGrp="1" noChangeArrowheads="1"/>
          </p:cNvSpPr>
          <p:nvPr>
            <p:ph sz="quarter" idx="1"/>
          </p:nvPr>
        </p:nvSpPr>
        <p:spPr>
          <a:xfrm>
            <a:off x="612648" y="1600200"/>
            <a:ext cx="8153400" cy="4876800"/>
          </a:xfrm>
        </p:spPr>
        <p:txBody>
          <a:bodyPr>
            <a:noAutofit/>
          </a:bodyPr>
          <a:lstStyle/>
          <a:p>
            <a:r>
              <a:rPr lang="en-US" sz="3200" dirty="0" smtClean="0"/>
              <a:t>Policies </a:t>
            </a:r>
          </a:p>
          <a:p>
            <a:r>
              <a:rPr lang="en-US" sz="3200" dirty="0" smtClean="0"/>
              <a:t>Recruitment, retention, remuneration, promotion and development</a:t>
            </a:r>
          </a:p>
          <a:p>
            <a:r>
              <a:rPr lang="en-US" sz="3200" dirty="0" smtClean="0"/>
              <a:t>Student to faculty ratios</a:t>
            </a:r>
          </a:p>
          <a:p>
            <a:r>
              <a:rPr lang="en-US" sz="3200" dirty="0" smtClean="0"/>
              <a:t>Size and qualification</a:t>
            </a:r>
          </a:p>
          <a:p>
            <a:r>
              <a:rPr lang="en-US" sz="3200" dirty="0" smtClean="0"/>
              <a:t>Distinctive expertise</a:t>
            </a:r>
          </a:p>
          <a:p>
            <a:r>
              <a:rPr lang="en-US" sz="3200" dirty="0" smtClean="0"/>
              <a:t>Engagement with professional bodies</a:t>
            </a:r>
          </a:p>
        </p:txBody>
      </p:sp>
    </p:spTree>
    <p:extLst>
      <p:ext uri="{BB962C8B-B14F-4D97-AF65-F5344CB8AC3E}">
        <p14:creationId xmlns:p14="http://schemas.microsoft.com/office/powerpoint/2010/main" val="2481802698"/>
      </p:ext>
    </p:extLst>
  </p:cSld>
  <p:clrMapOvr>
    <a:masterClrMapping/>
  </p:clrMapOvr>
  <p:transition>
    <p:dissolv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noFill/>
          <a:ln/>
          <a:effectLst>
            <a:outerShdw dist="53882" dir="2700000" algn="ctr" rotWithShape="0">
              <a:schemeClr val="bg2"/>
            </a:outerShdw>
          </a:effectLst>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normAutofit/>
          </a:bodyPr>
          <a:lstStyle/>
          <a:p>
            <a:r>
              <a:rPr lang="en-US" dirty="0" smtClean="0"/>
              <a:t>Strategic Planning: Faculty</a:t>
            </a:r>
            <a:r>
              <a:rPr lang="en-GB" altLang="en-US" dirty="0" smtClean="0"/>
              <a:t> </a:t>
            </a:r>
            <a:endParaRPr lang="en-GB" altLang="en-US" dirty="0"/>
          </a:p>
        </p:txBody>
      </p:sp>
      <p:pic>
        <p:nvPicPr>
          <p:cNvPr id="5" name="Picture 4"/>
          <p:cNvPicPr>
            <a:picLocks noChangeAspect="1"/>
          </p:cNvPicPr>
          <p:nvPr/>
        </p:nvPicPr>
        <p:blipFill>
          <a:blip r:embed="rId2"/>
          <a:stretch>
            <a:fillRect/>
          </a:stretch>
        </p:blipFill>
        <p:spPr>
          <a:xfrm>
            <a:off x="78053" y="2466070"/>
            <a:ext cx="9065947" cy="2944130"/>
          </a:xfrm>
          <a:prstGeom prst="rect">
            <a:avLst/>
          </a:prstGeom>
          <a:ln>
            <a:noFill/>
          </a:ln>
          <a:effectLst>
            <a:outerShdw blurRad="292100" dist="139700" dir="2700000" algn="tl" rotWithShape="0">
              <a:srgbClr val="333333">
                <a:alpha val="65000"/>
              </a:srgbClr>
            </a:outerShdw>
          </a:effectLst>
        </p:spPr>
      </p:pic>
      <p:sp>
        <p:nvSpPr>
          <p:cNvPr id="6" name="TextBox 5"/>
          <p:cNvSpPr txBox="1"/>
          <p:nvPr/>
        </p:nvSpPr>
        <p:spPr>
          <a:xfrm>
            <a:off x="304800" y="6096000"/>
            <a:ext cx="7422481" cy="461665"/>
          </a:xfrm>
          <a:prstGeom prst="rect">
            <a:avLst/>
          </a:prstGeom>
          <a:noFill/>
        </p:spPr>
        <p:txBody>
          <a:bodyPr wrap="none" rtlCol="0">
            <a:spAutoFit/>
          </a:bodyPr>
          <a:lstStyle/>
          <a:p>
            <a:r>
              <a:rPr lang="en-US" sz="2400" dirty="0" smtClean="0">
                <a:solidFill>
                  <a:srgbClr val="C00000"/>
                </a:solidFill>
              </a:rPr>
              <a:t>Source: 2013 AACSB International Accreditation Standards</a:t>
            </a:r>
            <a:endParaRPr lang="en-US" sz="2400" dirty="0">
              <a:solidFill>
                <a:srgbClr val="C00000"/>
              </a:solidFill>
            </a:endParaRPr>
          </a:p>
        </p:txBody>
      </p:sp>
    </p:spTree>
    <p:extLst>
      <p:ext uri="{BB962C8B-B14F-4D97-AF65-F5344CB8AC3E}">
        <p14:creationId xmlns:p14="http://schemas.microsoft.com/office/powerpoint/2010/main" val="2271484750"/>
      </p:ext>
    </p:extLst>
  </p:cSld>
  <p:clrMapOvr>
    <a:masterClrMapping/>
  </p:clrMapOvr>
  <p:transition>
    <p:dissolv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noFill/>
          <a:ln/>
          <a:effectLst>
            <a:outerShdw dist="53882" dir="2700000" algn="ctr" rotWithShape="0">
              <a:schemeClr val="bg2"/>
            </a:outerShdw>
          </a:effectLst>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normAutofit/>
          </a:bodyPr>
          <a:lstStyle/>
          <a:p>
            <a:r>
              <a:rPr lang="en-US" dirty="0" smtClean="0"/>
              <a:t>Faculty Mix: Research Institution</a:t>
            </a:r>
            <a:r>
              <a:rPr lang="en-GB" altLang="en-US" dirty="0" smtClean="0"/>
              <a:t> </a:t>
            </a:r>
            <a:endParaRPr lang="en-GB" altLang="en-US" dirty="0"/>
          </a:p>
        </p:txBody>
      </p:sp>
      <p:sp>
        <p:nvSpPr>
          <p:cNvPr id="19459" name="Rectangle 3"/>
          <p:cNvSpPr>
            <a:spLocks noGrp="1" noChangeArrowheads="1"/>
          </p:cNvSpPr>
          <p:nvPr>
            <p:ph sz="quarter" idx="1"/>
          </p:nvPr>
        </p:nvSpPr>
        <p:spPr>
          <a:xfrm>
            <a:off x="612648" y="1600200"/>
            <a:ext cx="8302752" cy="4495800"/>
          </a:xfrm>
          <a:noFill/>
          <a:ln/>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normAutofit/>
          </a:bodyPr>
          <a:lstStyle/>
          <a:p>
            <a:pPr marL="0" indent="0">
              <a:buNone/>
              <a:tabLst>
                <a:tab pos="5200650" algn="l"/>
              </a:tabLst>
            </a:pPr>
            <a:r>
              <a:rPr lang="en-US" sz="3200" u="sng" dirty="0">
                <a:solidFill>
                  <a:schemeClr val="accent2">
                    <a:lumMod val="75000"/>
                  </a:schemeClr>
                </a:solidFill>
              </a:rPr>
              <a:t>Faculty Type</a:t>
            </a:r>
            <a:r>
              <a:rPr lang="en-US" sz="3200" dirty="0">
                <a:solidFill>
                  <a:schemeClr val="accent2">
                    <a:lumMod val="75000"/>
                  </a:schemeClr>
                </a:solidFill>
              </a:rPr>
              <a:t>	</a:t>
            </a:r>
            <a:r>
              <a:rPr lang="en-US" sz="3200" u="sng" dirty="0">
                <a:solidFill>
                  <a:schemeClr val="accent2">
                    <a:lumMod val="75000"/>
                  </a:schemeClr>
                </a:solidFill>
              </a:rPr>
              <a:t>Percent of Faculty</a:t>
            </a:r>
            <a:endParaRPr lang="en-US" sz="3200" dirty="0"/>
          </a:p>
          <a:p>
            <a:pPr>
              <a:tabLst>
                <a:tab pos="6400800" algn="l"/>
              </a:tabLst>
            </a:pPr>
            <a:r>
              <a:rPr lang="en-US" sz="3200" dirty="0"/>
              <a:t>Scholarly Academics 	</a:t>
            </a:r>
            <a:r>
              <a:rPr lang="en-US" sz="3200" dirty="0">
                <a:sym typeface="Symbol" panose="05050102010706020507" pitchFamily="18" charset="2"/>
              </a:rPr>
              <a:t> </a:t>
            </a:r>
            <a:r>
              <a:rPr lang="en-US" sz="3200" dirty="0" smtClean="0">
                <a:sym typeface="Symbol" panose="05050102010706020507" pitchFamily="18" charset="2"/>
              </a:rPr>
              <a:t>7</a:t>
            </a:r>
            <a:r>
              <a:rPr lang="en-US" sz="3200" dirty="0" smtClean="0"/>
              <a:t>0</a:t>
            </a:r>
            <a:r>
              <a:rPr lang="en-US" sz="3200" dirty="0"/>
              <a:t/>
            </a:r>
            <a:br>
              <a:rPr lang="en-US" sz="3200" dirty="0"/>
            </a:br>
            <a:r>
              <a:rPr lang="en-US" sz="2800" dirty="0"/>
              <a:t>(Research or tenure track) </a:t>
            </a:r>
            <a:r>
              <a:rPr lang="en-US" sz="3200" dirty="0"/>
              <a:t>	</a:t>
            </a:r>
          </a:p>
          <a:p>
            <a:pPr>
              <a:tabLst>
                <a:tab pos="6400800" algn="l"/>
              </a:tabLst>
            </a:pPr>
            <a:r>
              <a:rPr lang="en-US" sz="3200" dirty="0"/>
              <a:t>Practice Academics 	</a:t>
            </a:r>
            <a:r>
              <a:rPr lang="en-US" sz="3200" dirty="0">
                <a:sym typeface="Symbol" panose="05050102010706020507" pitchFamily="18" charset="2"/>
              </a:rPr>
              <a:t> </a:t>
            </a:r>
            <a:r>
              <a:rPr lang="en-US" sz="3200" dirty="0" smtClean="0">
                <a:sym typeface="Symbol" panose="05050102010706020507" pitchFamily="18" charset="2"/>
              </a:rPr>
              <a:t>2</a:t>
            </a:r>
            <a:r>
              <a:rPr lang="en-US" sz="3200" dirty="0" smtClean="0"/>
              <a:t>0</a:t>
            </a:r>
            <a:r>
              <a:rPr lang="en-US" sz="3200" dirty="0"/>
              <a:t/>
            </a:r>
            <a:br>
              <a:rPr lang="en-US" sz="3200" dirty="0"/>
            </a:br>
            <a:r>
              <a:rPr lang="en-US" sz="2800" dirty="0"/>
              <a:t>(Teaching track)</a:t>
            </a:r>
          </a:p>
          <a:p>
            <a:pPr>
              <a:tabLst>
                <a:tab pos="6400800" algn="l"/>
              </a:tabLst>
            </a:pPr>
            <a:r>
              <a:rPr lang="en-US" sz="3200" dirty="0"/>
              <a:t>Scholarly/Instructional Practitioners	</a:t>
            </a:r>
            <a:r>
              <a:rPr lang="en-US" sz="3200" dirty="0">
                <a:sym typeface="Symbol" panose="05050102010706020507" pitchFamily="18" charset="2"/>
              </a:rPr>
              <a:t></a:t>
            </a:r>
            <a:r>
              <a:rPr lang="en-US" sz="3200" dirty="0"/>
              <a:t> </a:t>
            </a:r>
            <a:r>
              <a:rPr lang="en-US" sz="3200" dirty="0" smtClean="0"/>
              <a:t>10</a:t>
            </a:r>
            <a:r>
              <a:rPr lang="en-US" sz="3200" dirty="0"/>
              <a:t/>
            </a:r>
            <a:br>
              <a:rPr lang="en-US" sz="3200" dirty="0"/>
            </a:br>
            <a:r>
              <a:rPr lang="en-US" sz="2800" dirty="0"/>
              <a:t>(Practice track</a:t>
            </a:r>
            <a:r>
              <a:rPr lang="en-US" sz="2800" dirty="0" smtClean="0"/>
              <a:t>)</a:t>
            </a:r>
            <a:endParaRPr lang="en-US" sz="3200" dirty="0"/>
          </a:p>
        </p:txBody>
      </p:sp>
    </p:spTree>
    <p:extLst>
      <p:ext uri="{BB962C8B-B14F-4D97-AF65-F5344CB8AC3E}">
        <p14:creationId xmlns:p14="http://schemas.microsoft.com/office/powerpoint/2010/main" val="1827806092"/>
      </p:ext>
    </p:extLst>
  </p:cSld>
  <p:clrMapOvr>
    <a:masterClrMapping/>
  </p:clrMapOvr>
  <p:transition>
    <p:dissolv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noFill/>
          <a:ln/>
          <a:effectLst>
            <a:outerShdw dist="53882" dir="2700000" algn="ctr" rotWithShape="0">
              <a:schemeClr val="bg2"/>
            </a:outerShdw>
          </a:effectLst>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normAutofit/>
          </a:bodyPr>
          <a:lstStyle/>
          <a:p>
            <a:r>
              <a:rPr lang="en-US" dirty="0" smtClean="0"/>
              <a:t>Faculty Mix: Mixed Institution</a:t>
            </a:r>
            <a:r>
              <a:rPr lang="en-GB" altLang="en-US" dirty="0" smtClean="0"/>
              <a:t> </a:t>
            </a:r>
            <a:endParaRPr lang="en-GB" altLang="en-US" dirty="0"/>
          </a:p>
        </p:txBody>
      </p:sp>
      <p:sp>
        <p:nvSpPr>
          <p:cNvPr id="19459" name="Rectangle 3"/>
          <p:cNvSpPr>
            <a:spLocks noGrp="1" noChangeArrowheads="1"/>
          </p:cNvSpPr>
          <p:nvPr>
            <p:ph sz="quarter" idx="1"/>
          </p:nvPr>
        </p:nvSpPr>
        <p:spPr>
          <a:xfrm>
            <a:off x="612648" y="1600200"/>
            <a:ext cx="8302752" cy="4495800"/>
          </a:xfrm>
          <a:noFill/>
          <a:ln/>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normAutofit/>
          </a:bodyPr>
          <a:lstStyle/>
          <a:p>
            <a:pPr marL="0" indent="0">
              <a:buNone/>
              <a:tabLst>
                <a:tab pos="5200650" algn="l"/>
              </a:tabLst>
            </a:pPr>
            <a:r>
              <a:rPr lang="en-US" sz="3200" u="sng" dirty="0">
                <a:solidFill>
                  <a:schemeClr val="accent2">
                    <a:lumMod val="75000"/>
                  </a:schemeClr>
                </a:solidFill>
              </a:rPr>
              <a:t>Faculty Type</a:t>
            </a:r>
            <a:r>
              <a:rPr lang="en-US" sz="3200" dirty="0">
                <a:solidFill>
                  <a:schemeClr val="accent2">
                    <a:lumMod val="75000"/>
                  </a:schemeClr>
                </a:solidFill>
              </a:rPr>
              <a:t>	</a:t>
            </a:r>
            <a:r>
              <a:rPr lang="en-US" sz="3200" u="sng" dirty="0">
                <a:solidFill>
                  <a:schemeClr val="accent2">
                    <a:lumMod val="75000"/>
                  </a:schemeClr>
                </a:solidFill>
              </a:rPr>
              <a:t>Percent of Faculty</a:t>
            </a:r>
            <a:endParaRPr lang="en-US" sz="3200" dirty="0"/>
          </a:p>
          <a:p>
            <a:pPr>
              <a:tabLst>
                <a:tab pos="6400800" algn="l"/>
              </a:tabLst>
            </a:pPr>
            <a:r>
              <a:rPr lang="en-US" sz="3200" dirty="0"/>
              <a:t>Scholarly Academics 	</a:t>
            </a:r>
            <a:r>
              <a:rPr lang="en-US" sz="3200" dirty="0">
                <a:sym typeface="Symbol" panose="05050102010706020507" pitchFamily="18" charset="2"/>
              </a:rPr>
              <a:t> </a:t>
            </a:r>
            <a:r>
              <a:rPr lang="en-US" sz="3200" dirty="0" smtClean="0">
                <a:sym typeface="Symbol" panose="05050102010706020507" pitchFamily="18" charset="2"/>
              </a:rPr>
              <a:t>6</a:t>
            </a:r>
            <a:r>
              <a:rPr lang="en-US" sz="3200" dirty="0" smtClean="0"/>
              <a:t>0</a:t>
            </a:r>
            <a:r>
              <a:rPr lang="en-US" sz="3200" dirty="0"/>
              <a:t/>
            </a:r>
            <a:br>
              <a:rPr lang="en-US" sz="3200" dirty="0"/>
            </a:br>
            <a:r>
              <a:rPr lang="en-US" sz="2800" dirty="0"/>
              <a:t>(Research or tenure track) </a:t>
            </a:r>
            <a:r>
              <a:rPr lang="en-US" sz="3200" dirty="0"/>
              <a:t>	</a:t>
            </a:r>
          </a:p>
          <a:p>
            <a:pPr>
              <a:tabLst>
                <a:tab pos="6400800" algn="l"/>
              </a:tabLst>
            </a:pPr>
            <a:r>
              <a:rPr lang="en-US" sz="3200" dirty="0"/>
              <a:t>Practice Academics 	</a:t>
            </a:r>
            <a:r>
              <a:rPr lang="en-US" sz="3200" dirty="0">
                <a:sym typeface="Symbol" panose="05050102010706020507" pitchFamily="18" charset="2"/>
              </a:rPr>
              <a:t> </a:t>
            </a:r>
            <a:r>
              <a:rPr lang="en-US" sz="3200" dirty="0" smtClean="0">
                <a:sym typeface="Symbol" panose="05050102010706020507" pitchFamily="18" charset="2"/>
              </a:rPr>
              <a:t>3</a:t>
            </a:r>
            <a:r>
              <a:rPr lang="en-US" sz="3200" dirty="0" smtClean="0"/>
              <a:t>0</a:t>
            </a:r>
            <a:r>
              <a:rPr lang="en-US" sz="3200" dirty="0"/>
              <a:t/>
            </a:r>
            <a:br>
              <a:rPr lang="en-US" sz="3200" dirty="0"/>
            </a:br>
            <a:r>
              <a:rPr lang="en-US" sz="2800" dirty="0"/>
              <a:t>(Teaching track)</a:t>
            </a:r>
          </a:p>
          <a:p>
            <a:pPr>
              <a:tabLst>
                <a:tab pos="6400800" algn="l"/>
              </a:tabLst>
            </a:pPr>
            <a:r>
              <a:rPr lang="en-US" sz="3200" dirty="0"/>
              <a:t>Scholarly/Instructional Practitioners	</a:t>
            </a:r>
            <a:r>
              <a:rPr lang="en-US" sz="3200" dirty="0">
                <a:sym typeface="Symbol" panose="05050102010706020507" pitchFamily="18" charset="2"/>
              </a:rPr>
              <a:t></a:t>
            </a:r>
            <a:r>
              <a:rPr lang="en-US" sz="3200" dirty="0"/>
              <a:t> </a:t>
            </a:r>
            <a:r>
              <a:rPr lang="en-US" sz="3200" dirty="0" smtClean="0"/>
              <a:t>10</a:t>
            </a:r>
            <a:r>
              <a:rPr lang="en-US" sz="3200" dirty="0"/>
              <a:t/>
            </a:r>
            <a:br>
              <a:rPr lang="en-US" sz="3200" dirty="0"/>
            </a:br>
            <a:r>
              <a:rPr lang="en-US" sz="2800" dirty="0"/>
              <a:t>(Practice track)</a:t>
            </a:r>
            <a:endParaRPr lang="en-US" sz="3200" dirty="0"/>
          </a:p>
        </p:txBody>
      </p:sp>
    </p:spTree>
    <p:extLst>
      <p:ext uri="{BB962C8B-B14F-4D97-AF65-F5344CB8AC3E}">
        <p14:creationId xmlns:p14="http://schemas.microsoft.com/office/powerpoint/2010/main" val="1364501323"/>
      </p:ext>
    </p:extLst>
  </p:cSld>
  <p:clrMapOvr>
    <a:masterClrMapping/>
  </p:clrMapOvr>
  <p:transition>
    <p:dissolve/>
  </p:transition>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edian">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6046</TotalTime>
  <Words>659</Words>
  <Application>Microsoft Office PowerPoint</Application>
  <PresentationFormat>On-screen Show (4:3)</PresentationFormat>
  <Paragraphs>252</Paragraphs>
  <Slides>24</Slides>
  <Notes>2</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24</vt:i4>
      </vt:variant>
    </vt:vector>
  </HeadingPairs>
  <TitlesOfParts>
    <vt:vector size="32" baseType="lpstr">
      <vt:lpstr>Arial</vt:lpstr>
      <vt:lpstr>Calibri</vt:lpstr>
      <vt:lpstr>Symbol</vt:lpstr>
      <vt:lpstr>Tw Cen MT</vt:lpstr>
      <vt:lpstr>Wingdings</vt:lpstr>
      <vt:lpstr>Wingdings 2</vt:lpstr>
      <vt:lpstr>Median</vt:lpstr>
      <vt:lpstr>Custom Design</vt:lpstr>
      <vt:lpstr>Planning for People, Processes, Priorities and Progress</vt:lpstr>
      <vt:lpstr>Planning</vt:lpstr>
      <vt:lpstr>Outline </vt:lpstr>
      <vt:lpstr>Levels of Institutional Planning </vt:lpstr>
      <vt:lpstr>Positioning of the “Business School” </vt:lpstr>
      <vt:lpstr>Strategic Planning: Faculty</vt:lpstr>
      <vt:lpstr>Strategic Planning: Faculty </vt:lpstr>
      <vt:lpstr>Faculty Mix: Research Institution </vt:lpstr>
      <vt:lpstr>Faculty Mix: Mixed Institution </vt:lpstr>
      <vt:lpstr>Faculty Mix: Teaching Institution </vt:lpstr>
      <vt:lpstr>Student to Faculty Ratio: Undergrad </vt:lpstr>
      <vt:lpstr>Student to Faculty Ratio: Graduate </vt:lpstr>
      <vt:lpstr>Faculty Workload</vt:lpstr>
      <vt:lpstr>Faculty Size: Mixed Institution </vt:lpstr>
      <vt:lpstr>Faculty Size: Mixed Institution </vt:lpstr>
      <vt:lpstr>Faculty Mix Plan: Mixed Institution </vt:lpstr>
      <vt:lpstr>Faculty Composition: Mixed Institution </vt:lpstr>
      <vt:lpstr>Strategic Planning: Research and Development (R&amp;D) </vt:lpstr>
      <vt:lpstr>Strategic Planning: Students</vt:lpstr>
      <vt:lpstr>Strategic Planning: Student Support Services</vt:lpstr>
      <vt:lpstr>Strategic Planning: Resources</vt:lpstr>
      <vt:lpstr>Strategic Planning: Social Responsibility</vt:lpstr>
      <vt:lpstr>Strategic Planning: Academic and Business Linkages</vt:lpstr>
      <vt:lpstr>Concluding Thought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Shaukat Brah</dc:creator>
  <cp:lastModifiedBy>Shaukat Brah</cp:lastModifiedBy>
  <cp:revision>399</cp:revision>
  <cp:lastPrinted>2017-04-19T11:53:00Z</cp:lastPrinted>
  <dcterms:created xsi:type="dcterms:W3CDTF">2010-08-15T06:26:49Z</dcterms:created>
  <dcterms:modified xsi:type="dcterms:W3CDTF">2017-04-25T11:40:14Z</dcterms:modified>
</cp:coreProperties>
</file>